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notesSlides/notesSlide1.xml" ContentType="application/vnd.openxmlformats-officedocument.presentationml.notesSlide+xml"/>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notesSlides/notesSlide2.xml" ContentType="application/vnd.openxmlformats-officedocument.presentationml.notesSlide+xml"/>
  <Override PartName="/ppt/media/image29.jpeg" ContentType="image/jpeg"/>
  <Override PartName="/ppt/notesSlides/notesSlide3.xml" ContentType="application/vnd.openxmlformats-officedocument.presentationml.notesSlide+xml"/>
  <Override PartName="/ppt/media/image30.jpeg" ContentType="image/jpeg"/>
  <Override PartName="/ppt/notesSlides/notesSlide4.xml" ContentType="application/vnd.openxmlformats-officedocument.presentationml.notesSlide+xml"/>
  <Override PartName="/ppt/media/image31.jpeg" ContentType="image/jpeg"/>
  <Override PartName="/ppt/notesSlides/notesSlide5.xml" ContentType="application/vnd.openxmlformats-officedocument.presentationml.notesSlide+xml"/>
  <Override PartName="/ppt/media/image32.jpeg" ContentType="image/jpeg"/>
  <Override PartName="/ppt/notesSlides/notesSlide6.xml" ContentType="application/vnd.openxmlformats-officedocument.presentationml.notesSlide+xml"/>
  <Override PartName="/ppt/media/image33.jpeg" ContentType="image/jpeg"/>
  <Override PartName="/ppt/notesSlides/notesSlide7.xml" ContentType="application/vnd.openxmlformats-officedocument.presentationml.notesSlide+xml"/>
  <Override PartName="/ppt/media/image34.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5.jpeg" ContentType="image/jpeg"/>
  <Override PartName="/ppt/media/image36.jpeg" ContentType="image/jpeg"/>
  <Override PartName="/ppt/notesSlides/notesSlide10.xml" ContentType="application/vnd.openxmlformats-officedocument.presentationml.notesSlide+xml"/>
  <Override PartName="/ppt/media/image37.jpeg" ContentType="image/jpeg"/>
  <Override PartName="/ppt/notesSlides/notesSlide11.xml" ContentType="application/vnd.openxmlformats-officedocument.presentationml.notesSlide+xml"/>
  <Override PartName="/ppt/media/image38.jpeg" ContentType="image/jpeg"/>
  <Override PartName="/ppt/media/image39.jpeg" ContentType="image/jpeg"/>
  <Override PartName="/ppt/notesSlides/notesSlide12.xml" ContentType="application/vnd.openxmlformats-officedocument.presentationml.notesSlide+xml"/>
  <Override PartName="/ppt/media/image40.jpeg" ContentType="image/jpeg"/>
  <Override PartName="/ppt/notesSlides/notesSlide13.xml" ContentType="application/vnd.openxmlformats-officedocument.presentationml.notesSlide+xml"/>
  <Override PartName="/ppt/media/image41.jpeg" ContentType="image/jpeg"/>
  <Override PartName="/ppt/media/image42.jpeg" ContentType="image/jpeg"/>
  <Override PartName="/ppt/notesSlides/notesSlide14.xml" ContentType="application/vnd.openxmlformats-officedocument.presentationml.notesSlide+xml"/>
  <Override PartName="/ppt/media/image43.jpeg" ContentType="image/jpeg"/>
  <Override PartName="/ppt/media/image44.jpeg" ContentType="image/jpeg"/>
  <Override PartName="/ppt/media/image45.jpeg" ContentType="image/jpeg"/>
  <Override PartName="/ppt/notesSlides/notesSlide15.xml" ContentType="application/vnd.openxmlformats-officedocument.presentationml.notesSlide+xml"/>
  <Override PartName="/ppt/media/image46.jpeg" ContentType="image/jpeg"/>
  <Override PartName="/ppt/notesSlides/notesSlide16.xml" ContentType="application/vnd.openxmlformats-officedocument.presentationml.notesSlide+xml"/>
  <Override PartName="/ppt/media/image47.jpeg" ContentType="image/jpeg"/>
  <Override PartName="/ppt/media/image48.jpeg" ContentType="image/jpeg"/>
  <Override PartName="/ppt/media/image49.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ph type="sldImg"/>
          </p:nvPr>
        </p:nvSpPr>
        <p:spPr>
          <a:xfrm>
            <a:off x="1143000" y="685800"/>
            <a:ext cx="4572000" cy="3429000"/>
          </a:xfrm>
          <a:prstGeom prst="rect">
            <a:avLst/>
          </a:prstGeom>
        </p:spPr>
        <p:txBody>
          <a:bodyPr/>
          <a:lstStyle/>
          <a:p>
            <a:pPr/>
          </a:p>
        </p:txBody>
      </p:sp>
      <p:sp>
        <p:nvSpPr>
          <p:cNvPr id="152" name="Shape 1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Lamellibranchia based on gill morphology, recent taxonomy based on hinge</a:t>
            </a:r>
          </a:p>
          <a:p>
            <a:pPr>
              <a:lnSpc>
                <a:spcPct val="100000"/>
              </a:lnSpc>
              <a:defRPr sz="1200">
                <a:latin typeface="Calibri"/>
                <a:ea typeface="Calibri"/>
                <a:cs typeface="Calibri"/>
                <a:sym typeface="Calibri"/>
              </a:defRPr>
            </a:pPr>
            <a:r>
              <a:t>Pteriomorphia: </a:t>
            </a:r>
            <a:r>
              <a:rPr i="1"/>
              <a:t>Mytilus</a:t>
            </a:r>
          </a:p>
          <a:p>
            <a:pPr>
              <a:lnSpc>
                <a:spcPct val="100000"/>
              </a:lnSpc>
              <a:defRPr sz="1200">
                <a:latin typeface="Calibri"/>
                <a:ea typeface="Calibri"/>
                <a:cs typeface="Calibri"/>
                <a:sym typeface="Calibri"/>
              </a:defRPr>
            </a:pPr>
            <a:r>
              <a:t>Paleoheterodonta: FW mussels</a:t>
            </a:r>
          </a:p>
          <a:p>
            <a:pPr>
              <a:lnSpc>
                <a:spcPct val="100000"/>
              </a:lnSpc>
              <a:defRPr sz="1200">
                <a:latin typeface="Calibri"/>
                <a:ea typeface="Calibri"/>
                <a:cs typeface="Calibri"/>
                <a:sym typeface="Calibri"/>
              </a:defRPr>
            </a:pPr>
            <a:r>
              <a:t>Heterodonta: geoduck, </a:t>
            </a:r>
            <a:r>
              <a:rPr i="1"/>
              <a:t>Panopea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Amylase in esophagus</a:t>
            </a:r>
          </a:p>
          <a:p>
            <a:pPr>
              <a:lnSpc>
                <a:spcPct val="100000"/>
              </a:lnSpc>
              <a:defRPr sz="1200">
                <a:latin typeface="Calibri"/>
                <a:ea typeface="Calibri"/>
                <a:cs typeface="Calibri"/>
                <a:sym typeface="Calibri"/>
              </a:defRPr>
            </a:pPr>
            <a:r>
              <a:t>Style sac is intestinal pouch</a:t>
            </a:r>
          </a:p>
          <a:p>
            <a:pPr>
              <a:lnSpc>
                <a:spcPct val="100000"/>
              </a:lnSpc>
              <a:defRPr sz="1200">
                <a:latin typeface="Calibri"/>
                <a:ea typeface="Calibri"/>
                <a:cs typeface="Calibri"/>
                <a:sym typeface="Calibri"/>
              </a:defRPr>
            </a:pPr>
            <a:r>
              <a:t>Degradation against gastric shield releases digestive enzymes</a:t>
            </a:r>
          </a:p>
          <a:p>
            <a:pPr>
              <a:lnSpc>
                <a:spcPct val="100000"/>
              </a:lnSpc>
              <a:defRPr sz="1200">
                <a:latin typeface="Calibri"/>
                <a:ea typeface="Calibri"/>
                <a:cs typeface="Calibri"/>
                <a:sym typeface="Calibri"/>
              </a:defRPr>
            </a:pPr>
            <a:r>
              <a:t>If symbionts, lesser digestive system (or nonexistent)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Attached bivalves have lost mantle fusion &amp; siphon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Tridacna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Production of threads from multiple mussels needed to entrap</a:t>
            </a:r>
          </a:p>
          <a:p>
            <a:pPr>
              <a:lnSpc>
                <a:spcPct val="100000"/>
              </a:lnSpc>
              <a:defRPr sz="1200">
                <a:latin typeface="Calibri"/>
                <a:ea typeface="Calibri"/>
                <a:cs typeface="Calibri"/>
                <a:sym typeface="Calibri"/>
              </a:defRPr>
            </a:pPr>
            <a:r>
              <a:t>Same response to dw effluent + winkles</a:t>
            </a:r>
          </a:p>
          <a:p>
            <a:pPr>
              <a:lnSpc>
                <a:spcPct val="100000"/>
              </a:lnSpc>
              <a:defRPr sz="1200">
                <a:latin typeface="Calibri"/>
                <a:ea typeface="Calibri"/>
                <a:cs typeface="Calibri"/>
                <a:sym typeface="Calibri"/>
              </a:defRPr>
            </a:pPr>
            <a:r>
              <a:t>More response in lab than field – results are equal qualitatively but not quantitatively – significance?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Boring: abrasive edges or acidic mucous; bore as juvenile, “stuck” as adult; shipworm uses reduced shell as drill</a:t>
            </a:r>
          </a:p>
          <a:p>
            <a:pPr>
              <a:lnSpc>
                <a:spcPct val="100000"/>
              </a:lnSpc>
              <a:defRPr sz="1200">
                <a:latin typeface="Calibri"/>
                <a:ea typeface="Calibri"/>
                <a:cs typeface="Calibri"/>
                <a:sym typeface="Calibri"/>
              </a:defRPr>
            </a:pPr>
            <a:r>
              <a:t>Bacteria in shipworms: digest wood in gut</a:t>
            </a:r>
          </a:p>
          <a:p>
            <a:pPr>
              <a:lnSpc>
                <a:spcPct val="100000"/>
              </a:lnSpc>
              <a:defRPr sz="1200">
                <a:latin typeface="Calibri"/>
                <a:ea typeface="Calibri"/>
                <a:cs typeface="Calibri"/>
                <a:sym typeface="Calibri"/>
              </a:defRPr>
            </a:pPr>
            <a:r>
              <a:t>CO2-fixing sulfur bacteria: in gill lamellae; bivalves in sulfide-rich anoxic sediments; bivalve gets nutrition; clam </a:t>
            </a:r>
            <a:r>
              <a:rPr i="1"/>
              <a:t>Solemya reidi</a:t>
            </a:r>
            <a:r>
              <a:t> thrives in industry effluent</a:t>
            </a:r>
          </a:p>
          <a:p>
            <a:pPr>
              <a:lnSpc>
                <a:spcPct val="100000"/>
              </a:lnSpc>
              <a:defRPr sz="1200">
                <a:latin typeface="Calibri"/>
                <a:ea typeface="Calibri"/>
                <a:cs typeface="Calibri"/>
                <a:sym typeface="Calibri"/>
              </a:defRPr>
            </a:pPr>
            <a:r>
              <a:t>Geoducks: enlarged siphon, high fecundity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What other differences would you expect between carnivorous and filter-feeding bivalves? Different digestive enzymes, different trophic niches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Septum is derived from gill</a:t>
            </a:r>
          </a:p>
          <a:p>
            <a:pPr>
              <a:lnSpc>
                <a:spcPct val="100000"/>
              </a:lnSpc>
              <a:defRPr sz="1200">
                <a:latin typeface="Calibri"/>
                <a:ea typeface="Calibri"/>
                <a:cs typeface="Calibri"/>
                <a:sym typeface="Calibri"/>
              </a:defRPr>
            </a:pPr>
            <a:r>
              <a:t>Septum moves up &amp; down to change pressure in mantle cavity -&gt; protrudes inhalant siphon to get prey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Ctenidia: unfolded, bipectinate, suspended in mantle cavity</a:t>
            </a:r>
          </a:p>
          <a:p>
            <a:pPr>
              <a:lnSpc>
                <a:spcPct val="100000"/>
              </a:lnSpc>
              <a:defRPr sz="1200">
                <a:latin typeface="Calibri"/>
                <a:ea typeface="Calibri"/>
                <a:cs typeface="Calibri"/>
                <a:sym typeface="Calibri"/>
              </a:defRPr>
            </a:pPr>
            <a:r>
              <a:t>Palp proboscides = long thin muscular extensions near mouth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Most simple gills of all bivalves</a:t>
            </a:r>
          </a:p>
          <a:p>
            <a:pPr>
              <a:lnSpc>
                <a:spcPct val="100000"/>
              </a:lnSpc>
              <a:defRPr sz="1200">
                <a:latin typeface="Calibri"/>
                <a:ea typeface="Calibri"/>
                <a:cs typeface="Calibri"/>
                <a:sym typeface="Calibri"/>
              </a:defRPr>
            </a:pPr>
            <a:r>
              <a:t>Bipectinate: having lamellae on both sides of ctenidial axis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Scaphopodia also deposit feed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Scaphopodia also deposit feed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Important ecological roles in marine &amp; freshwater</a:t>
            </a:r>
          </a:p>
          <a:p>
            <a:pPr>
              <a:lnSpc>
                <a:spcPct val="100000"/>
              </a:lnSpc>
              <a:defRPr sz="1200">
                <a:latin typeface="Calibri"/>
                <a:ea typeface="Calibri"/>
                <a:cs typeface="Calibri"/>
                <a:sym typeface="Calibri"/>
              </a:defRPr>
            </a:pPr>
            <a:r>
              <a:t>What makes a species invasive?  What are some lamellibranch invasives? Zebra mussels, pacific oyster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Water movement occurs posteriorly via siphons; single current for gas exchange &amp; feeding</a:t>
            </a:r>
          </a:p>
          <a:p>
            <a:pPr>
              <a:lnSpc>
                <a:spcPct val="100000"/>
              </a:lnSpc>
              <a:defRPr sz="1200">
                <a:latin typeface="Calibri"/>
                <a:ea typeface="Calibri"/>
                <a:cs typeface="Calibri"/>
                <a:sym typeface="Calibri"/>
              </a:defRPr>
            </a:pPr>
            <a:r>
              <a:t>Large ctenidium: increase SA for particle collection, sorting &amp; transport; large filaments fold on themselves so each row has 2 lamellae</a:t>
            </a:r>
          </a:p>
          <a:p>
            <a:pPr>
              <a:lnSpc>
                <a:spcPct val="100000"/>
              </a:lnSpc>
              <a:defRPr sz="1200">
                <a:latin typeface="Calibri"/>
                <a:ea typeface="Calibri"/>
                <a:cs typeface="Calibri"/>
                <a:sym typeface="Calibri"/>
              </a:defRPr>
            </a:pPr>
            <a:r>
              <a:t>Small palps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Water movement occurs posteriorly via siphons; single current for gas exchange &amp; feeding</a:t>
            </a:r>
          </a:p>
          <a:p>
            <a:pPr>
              <a:lnSpc>
                <a:spcPct val="100000"/>
              </a:lnSpc>
              <a:defRPr sz="1200">
                <a:latin typeface="Calibri"/>
                <a:ea typeface="Calibri"/>
                <a:cs typeface="Calibri"/>
                <a:sym typeface="Calibri"/>
              </a:defRPr>
            </a:pPr>
            <a:r>
              <a:t>Large ctenidium: increase SA for particle collection, sorting &amp; transport; large filaments fold on themselves so each row has 2 lamellae</a:t>
            </a:r>
          </a:p>
          <a:p>
            <a:pPr>
              <a:lnSpc>
                <a:spcPct val="100000"/>
              </a:lnSpc>
              <a:defRPr sz="1200">
                <a:latin typeface="Calibri"/>
                <a:ea typeface="Calibri"/>
                <a:cs typeface="Calibri"/>
                <a:sym typeface="Calibri"/>
              </a:defRPr>
            </a:pPr>
            <a:r>
              <a:t>Small palps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Remember differences from lab?  Examples of each?</a:t>
            </a:r>
          </a:p>
          <a:p>
            <a:pPr>
              <a:lnSpc>
                <a:spcPct val="100000"/>
              </a:lnSpc>
              <a:defRPr sz="1200">
                <a:latin typeface="Calibri"/>
                <a:ea typeface="Calibri"/>
                <a:cs typeface="Calibri"/>
                <a:sym typeface="Calibri"/>
              </a:defRPr>
            </a:pPr>
            <a:r>
              <a:t>Filibranchs: mussle, scallops</a:t>
            </a:r>
          </a:p>
          <a:p>
            <a:pPr>
              <a:lnSpc>
                <a:spcPct val="100000"/>
              </a:lnSpc>
              <a:defRPr sz="1200">
                <a:latin typeface="Calibri"/>
                <a:ea typeface="Calibri"/>
                <a:cs typeface="Calibri"/>
                <a:sym typeface="Calibri"/>
              </a:defRPr>
            </a:pPr>
            <a:r>
              <a:t>Eulamellibranchs: clams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17" name="Shape 117"/>
          <p:cNvSpPr/>
          <p:nvPr/>
        </p:nvSpPr>
        <p:spPr>
          <a:xfrm>
            <a:off x="11677226" y="401882"/>
            <a:ext cx="913206" cy="2275841"/>
          </a:xfrm>
          <a:prstGeom prst="rect">
            <a:avLst/>
          </a:prstGeom>
          <a:solidFill>
            <a:srgbClr val="663366"/>
          </a:solidFill>
          <a:ln w="12700">
            <a:miter lim="400000"/>
          </a:ln>
        </p:spPr>
        <p:txBody>
          <a:bodyPr lIns="65023" tIns="65023" rIns="65023" bIns="65023" anchor="ctr"/>
          <a:lstStyle/>
          <a:p>
            <a:pPr defTabSz="650240">
              <a:defRPr sz="2400">
                <a:solidFill>
                  <a:srgbClr val="FFFFFF"/>
                </a:solidFill>
                <a:latin typeface="Rockwell"/>
                <a:ea typeface="Rockwell"/>
                <a:cs typeface="Rockwell"/>
                <a:sym typeface="Rockwell"/>
              </a:defRPr>
            </a:pPr>
          </a:p>
        </p:txBody>
      </p:sp>
      <p:sp>
        <p:nvSpPr>
          <p:cNvPr id="118" name="Shape 118"/>
          <p:cNvSpPr/>
          <p:nvPr>
            <p:ph type="title"/>
          </p:nvPr>
        </p:nvSpPr>
        <p:spPr>
          <a:xfrm>
            <a:off x="708940" y="688489"/>
            <a:ext cx="10746758" cy="1587351"/>
          </a:xfrm>
          <a:prstGeom prst="rect">
            <a:avLst/>
          </a:prstGeom>
        </p:spPr>
        <p:txBody>
          <a:bodyPr lIns="65023" tIns="65023" rIns="65023" bIns="65023" anchor="t"/>
          <a:lstStyle>
            <a:lvl1pPr algn="l" defTabSz="1300480">
              <a:defRPr sz="5000">
                <a:solidFill>
                  <a:srgbClr val="663366"/>
                </a:solidFill>
                <a:latin typeface="Rockwell"/>
                <a:ea typeface="Rockwell"/>
                <a:cs typeface="Rockwell"/>
                <a:sym typeface="Rockwell"/>
              </a:defRPr>
            </a:lvl1pPr>
          </a:lstStyle>
          <a:p>
            <a:pPr/>
            <a:r>
              <a:t>Title Text</a:t>
            </a:r>
          </a:p>
        </p:txBody>
      </p:sp>
      <p:sp>
        <p:nvSpPr>
          <p:cNvPr id="119" name="Shape 119"/>
          <p:cNvSpPr/>
          <p:nvPr>
            <p:ph type="body" idx="1"/>
          </p:nvPr>
        </p:nvSpPr>
        <p:spPr>
          <a:xfrm>
            <a:off x="708940" y="2817706"/>
            <a:ext cx="10746758" cy="5895060"/>
          </a:xfrm>
          <a:prstGeom prst="rect">
            <a:avLst/>
          </a:prstGeom>
        </p:spPr>
        <p:txBody>
          <a:bodyPr lIns="65023" tIns="65023" rIns="65023" bIns="65023" anchor="t"/>
          <a:lstStyle>
            <a:lvl1pPr marL="320039" indent="-320039" defTabSz="1300480">
              <a:spcBef>
                <a:spcPts val="2800"/>
              </a:spcBef>
              <a:buClr>
                <a:srgbClr val="663366"/>
              </a:buClr>
              <a:buFont typeface="Wingdings"/>
              <a:buChar char="■"/>
              <a:defRPr sz="2800">
                <a:solidFill>
                  <a:srgbClr val="595959"/>
                </a:solidFill>
                <a:latin typeface="Rockwell"/>
                <a:ea typeface="Rockwell"/>
                <a:cs typeface="Rockwell"/>
                <a:sym typeface="Rockwell"/>
              </a:defRPr>
            </a:lvl1pPr>
            <a:lvl2pPr marL="584200" indent="-355600" defTabSz="1300480">
              <a:spcBef>
                <a:spcPts val="2800"/>
              </a:spcBef>
              <a:buClr>
                <a:srgbClr val="663366"/>
              </a:buClr>
              <a:buFont typeface="Wingdings"/>
              <a:buChar char="■"/>
              <a:defRPr sz="2800">
                <a:solidFill>
                  <a:srgbClr val="595959"/>
                </a:solidFill>
                <a:latin typeface="Rockwell"/>
                <a:ea typeface="Rockwell"/>
                <a:cs typeface="Rockwell"/>
                <a:sym typeface="Rockwell"/>
              </a:defRPr>
            </a:lvl2pPr>
            <a:lvl3pPr marL="812800" indent="-355600" defTabSz="1300480">
              <a:spcBef>
                <a:spcPts val="2800"/>
              </a:spcBef>
              <a:buClr>
                <a:srgbClr val="663366"/>
              </a:buClr>
              <a:buFont typeface="Wingdings"/>
              <a:buChar char="■"/>
              <a:defRPr sz="2800">
                <a:solidFill>
                  <a:srgbClr val="595959"/>
                </a:solidFill>
                <a:latin typeface="Rockwell"/>
                <a:ea typeface="Rockwell"/>
                <a:cs typeface="Rockwell"/>
                <a:sym typeface="Rockwell"/>
              </a:defRPr>
            </a:lvl3pPr>
            <a:lvl4pPr marL="1041400" indent="-355600" defTabSz="1300480">
              <a:spcBef>
                <a:spcPts val="2800"/>
              </a:spcBef>
              <a:buClr>
                <a:srgbClr val="663366"/>
              </a:buClr>
              <a:buFont typeface="Wingdings"/>
              <a:buChar char="■"/>
              <a:defRPr sz="2800">
                <a:solidFill>
                  <a:srgbClr val="595959"/>
                </a:solidFill>
                <a:latin typeface="Rockwell"/>
                <a:ea typeface="Rockwell"/>
                <a:cs typeface="Rockwell"/>
                <a:sym typeface="Rockwell"/>
              </a:defRPr>
            </a:lvl4pPr>
            <a:lvl5pPr marL="1270000" indent="-355600" defTabSz="1300480">
              <a:spcBef>
                <a:spcPts val="2800"/>
              </a:spcBef>
              <a:buClr>
                <a:srgbClr val="663366"/>
              </a:buClr>
              <a:buFont typeface="Wingdings"/>
              <a:buChar char="■"/>
              <a:defRPr sz="2800">
                <a:solidFill>
                  <a:srgbClr val="595959"/>
                </a:solidFill>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20" name="Shape 120"/>
          <p:cNvSpPr/>
          <p:nvPr/>
        </p:nvSpPr>
        <p:spPr>
          <a:xfrm>
            <a:off x="317418" y="325119"/>
            <a:ext cx="371072" cy="77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650240">
              <a:defRPr b="1" sz="5000">
                <a:solidFill>
                  <a:srgbClr val="B870B8"/>
                </a:solidFill>
                <a:latin typeface="Rockwell"/>
                <a:ea typeface="Rockwell"/>
                <a:cs typeface="Rockwell"/>
                <a:sym typeface="Rockwell"/>
              </a:defRPr>
            </a:lvl1pPr>
          </a:lstStyle>
          <a:p>
            <a:pPr/>
            <a:r>
              <a:t>+</a:t>
            </a:r>
          </a:p>
        </p:txBody>
      </p:sp>
      <p:sp>
        <p:nvSpPr>
          <p:cNvPr id="121" name="Shape 121"/>
          <p:cNvSpPr/>
          <p:nvPr/>
        </p:nvSpPr>
        <p:spPr>
          <a:xfrm>
            <a:off x="11474822" y="401882"/>
            <a:ext cx="130049" cy="2275841"/>
          </a:xfrm>
          <a:prstGeom prst="rect">
            <a:avLst/>
          </a:prstGeom>
          <a:solidFill>
            <a:srgbClr val="666699"/>
          </a:solidFill>
          <a:ln w="12700">
            <a:miter lim="400000"/>
          </a:ln>
        </p:spPr>
        <p:txBody>
          <a:bodyPr lIns="65023" tIns="65023" rIns="65023" bIns="65023" anchor="ctr"/>
          <a:lstStyle/>
          <a:p>
            <a:pPr defTabSz="650240">
              <a:defRPr sz="2400">
                <a:solidFill>
                  <a:srgbClr val="FFFFFF"/>
                </a:solidFill>
                <a:latin typeface="Rockwell"/>
                <a:ea typeface="Rockwell"/>
                <a:cs typeface="Rockwell"/>
                <a:sym typeface="Rockwell"/>
              </a:defRPr>
            </a:pPr>
          </a:p>
        </p:txBody>
      </p:sp>
      <p:sp>
        <p:nvSpPr>
          <p:cNvPr id="122" name="Shape 122"/>
          <p:cNvSpPr/>
          <p:nvPr>
            <p:ph type="sldNum" sz="quarter" idx="2"/>
          </p:nvPr>
        </p:nvSpPr>
        <p:spPr>
          <a:xfrm>
            <a:off x="12229310" y="393080"/>
            <a:ext cx="371349" cy="422149"/>
          </a:xfrm>
          <a:prstGeom prst="rect">
            <a:avLst/>
          </a:prstGeom>
        </p:spPr>
        <p:txBody>
          <a:bodyPr lIns="65023" tIns="65023" rIns="65023" bIns="65023" anchor="ctr"/>
          <a:lstStyle>
            <a:lvl1pPr algn="r" defTabSz="650240">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129" name="Shape 129"/>
          <p:cNvSpPr/>
          <p:nvPr/>
        </p:nvSpPr>
        <p:spPr>
          <a:xfrm>
            <a:off x="11677226" y="401882"/>
            <a:ext cx="913206" cy="2275841"/>
          </a:xfrm>
          <a:prstGeom prst="rect">
            <a:avLst/>
          </a:prstGeom>
          <a:solidFill>
            <a:srgbClr val="663366"/>
          </a:solidFill>
          <a:ln w="12700">
            <a:miter lim="400000"/>
          </a:ln>
        </p:spPr>
        <p:txBody>
          <a:bodyPr lIns="65023" tIns="65023" rIns="65023" bIns="65023" anchor="ctr"/>
          <a:lstStyle/>
          <a:p>
            <a:pPr defTabSz="650240">
              <a:defRPr sz="2400">
                <a:solidFill>
                  <a:srgbClr val="FFFFFF"/>
                </a:solidFill>
                <a:latin typeface="Rockwell"/>
                <a:ea typeface="Rockwell"/>
                <a:cs typeface="Rockwell"/>
                <a:sym typeface="Rockwell"/>
              </a:defRPr>
            </a:pPr>
          </a:p>
        </p:txBody>
      </p:sp>
      <p:sp>
        <p:nvSpPr>
          <p:cNvPr id="130" name="Shape 130"/>
          <p:cNvSpPr/>
          <p:nvPr/>
        </p:nvSpPr>
        <p:spPr>
          <a:xfrm>
            <a:off x="11474822" y="401882"/>
            <a:ext cx="130049" cy="2275841"/>
          </a:xfrm>
          <a:prstGeom prst="rect">
            <a:avLst/>
          </a:prstGeom>
          <a:solidFill>
            <a:srgbClr val="666699"/>
          </a:solidFill>
          <a:ln w="12700">
            <a:miter lim="400000"/>
          </a:ln>
        </p:spPr>
        <p:txBody>
          <a:bodyPr lIns="65023" tIns="65023" rIns="65023" bIns="65023" anchor="ctr"/>
          <a:lstStyle/>
          <a:p>
            <a:pPr defTabSz="650240">
              <a:defRPr sz="2400">
                <a:solidFill>
                  <a:srgbClr val="FFFFFF"/>
                </a:solidFill>
                <a:latin typeface="Rockwell"/>
                <a:ea typeface="Rockwell"/>
                <a:cs typeface="Rockwell"/>
                <a:sym typeface="Rockwell"/>
              </a:defRPr>
            </a:pPr>
          </a:p>
        </p:txBody>
      </p:sp>
      <p:sp>
        <p:nvSpPr>
          <p:cNvPr id="131" name="Shape 131"/>
          <p:cNvSpPr/>
          <p:nvPr/>
        </p:nvSpPr>
        <p:spPr>
          <a:xfrm>
            <a:off x="317418" y="325119"/>
            <a:ext cx="371072" cy="77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650240">
              <a:defRPr b="1" sz="5000">
                <a:solidFill>
                  <a:srgbClr val="B870B8"/>
                </a:solidFill>
                <a:latin typeface="Rockwell"/>
                <a:ea typeface="Rockwell"/>
                <a:cs typeface="Rockwell"/>
                <a:sym typeface="Rockwell"/>
              </a:defRPr>
            </a:lvl1pPr>
          </a:lstStyle>
          <a:p>
            <a:pPr/>
            <a:r>
              <a:t>+</a:t>
            </a:r>
          </a:p>
        </p:txBody>
      </p:sp>
      <p:sp>
        <p:nvSpPr>
          <p:cNvPr id="132" name="Shape 132"/>
          <p:cNvSpPr/>
          <p:nvPr>
            <p:ph type="title"/>
          </p:nvPr>
        </p:nvSpPr>
        <p:spPr>
          <a:xfrm>
            <a:off x="708940" y="688489"/>
            <a:ext cx="10746758" cy="1587351"/>
          </a:xfrm>
          <a:prstGeom prst="rect">
            <a:avLst/>
          </a:prstGeom>
        </p:spPr>
        <p:txBody>
          <a:bodyPr lIns="65023" tIns="65023" rIns="65023" bIns="65023" anchor="t"/>
          <a:lstStyle>
            <a:lvl1pPr algn="l" defTabSz="1300480">
              <a:defRPr sz="5000">
                <a:solidFill>
                  <a:srgbClr val="663366"/>
                </a:solidFill>
                <a:latin typeface="Rockwell"/>
                <a:ea typeface="Rockwell"/>
                <a:cs typeface="Rockwell"/>
                <a:sym typeface="Rockwell"/>
              </a:defRPr>
            </a:lvl1pPr>
          </a:lstStyle>
          <a:p>
            <a:pPr/>
            <a:r>
              <a:t>Title Text</a:t>
            </a:r>
          </a:p>
        </p:txBody>
      </p:sp>
      <p:sp>
        <p:nvSpPr>
          <p:cNvPr id="133" name="Shape 133"/>
          <p:cNvSpPr/>
          <p:nvPr>
            <p:ph type="body" sz="half" idx="1"/>
          </p:nvPr>
        </p:nvSpPr>
        <p:spPr>
          <a:xfrm>
            <a:off x="709003" y="2824480"/>
            <a:ext cx="5201921" cy="5888286"/>
          </a:xfrm>
          <a:prstGeom prst="rect">
            <a:avLst/>
          </a:prstGeom>
        </p:spPr>
        <p:txBody>
          <a:bodyPr lIns="65023" tIns="65023" rIns="65023" bIns="65023" anchor="t"/>
          <a:lstStyle>
            <a:lvl1pPr marL="3048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1pPr>
            <a:lvl2pPr marL="5334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2pPr>
            <a:lvl3pPr marL="7620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3pPr>
            <a:lvl4pPr marL="9906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4pPr>
            <a:lvl5pPr marL="12192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34" name="Shape 134"/>
          <p:cNvSpPr/>
          <p:nvPr>
            <p:ph type="sldNum" sz="quarter" idx="2"/>
          </p:nvPr>
        </p:nvSpPr>
        <p:spPr>
          <a:xfrm>
            <a:off x="12229310" y="393080"/>
            <a:ext cx="371349" cy="422149"/>
          </a:xfrm>
          <a:prstGeom prst="rect">
            <a:avLst/>
          </a:prstGeom>
        </p:spPr>
        <p:txBody>
          <a:bodyPr lIns="65023" tIns="65023" rIns="65023" bIns="65023" anchor="ctr"/>
          <a:lstStyle>
            <a:lvl1pPr algn="r" defTabSz="650240">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3 Content">
    <p:spTree>
      <p:nvGrpSpPr>
        <p:cNvPr id="1" name=""/>
        <p:cNvGrpSpPr/>
        <p:nvPr/>
      </p:nvGrpSpPr>
      <p:grpSpPr>
        <a:xfrm>
          <a:off x="0" y="0"/>
          <a:ext cx="0" cy="0"/>
          <a:chOff x="0" y="0"/>
          <a:chExt cx="0" cy="0"/>
        </a:xfrm>
      </p:grpSpPr>
      <p:sp>
        <p:nvSpPr>
          <p:cNvPr id="141" name="Shape 141"/>
          <p:cNvSpPr/>
          <p:nvPr/>
        </p:nvSpPr>
        <p:spPr>
          <a:xfrm>
            <a:off x="11615071" y="401882"/>
            <a:ext cx="975361" cy="2275841"/>
          </a:xfrm>
          <a:prstGeom prst="rect">
            <a:avLst/>
          </a:prstGeom>
          <a:solidFill>
            <a:srgbClr val="663366"/>
          </a:solidFill>
          <a:ln w="12700">
            <a:miter lim="400000"/>
          </a:ln>
        </p:spPr>
        <p:txBody>
          <a:bodyPr lIns="65023" tIns="65023" rIns="65023" bIns="65023" anchor="ctr"/>
          <a:lstStyle/>
          <a:p>
            <a:pPr defTabSz="650240">
              <a:defRPr sz="2400">
                <a:solidFill>
                  <a:srgbClr val="FFFFFF"/>
                </a:solidFill>
                <a:latin typeface="Rockwell"/>
                <a:ea typeface="Rockwell"/>
                <a:cs typeface="Rockwell"/>
                <a:sym typeface="Rockwell"/>
              </a:defRPr>
            </a:pPr>
          </a:p>
        </p:txBody>
      </p:sp>
      <p:sp>
        <p:nvSpPr>
          <p:cNvPr id="142" name="Shape 142"/>
          <p:cNvSpPr/>
          <p:nvPr/>
        </p:nvSpPr>
        <p:spPr>
          <a:xfrm>
            <a:off x="317418" y="325119"/>
            <a:ext cx="371072" cy="77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650240">
              <a:defRPr b="1" sz="5000">
                <a:solidFill>
                  <a:srgbClr val="B870B8"/>
                </a:solidFill>
                <a:latin typeface="Rockwell"/>
                <a:ea typeface="Rockwell"/>
                <a:cs typeface="Rockwell"/>
                <a:sym typeface="Rockwell"/>
              </a:defRPr>
            </a:lvl1pPr>
          </a:lstStyle>
          <a:p>
            <a:pPr/>
            <a:r>
              <a:t>+</a:t>
            </a:r>
          </a:p>
        </p:txBody>
      </p:sp>
      <p:sp>
        <p:nvSpPr>
          <p:cNvPr id="143" name="Shape 143"/>
          <p:cNvSpPr/>
          <p:nvPr>
            <p:ph type="title"/>
          </p:nvPr>
        </p:nvSpPr>
        <p:spPr>
          <a:xfrm>
            <a:off x="708940" y="688489"/>
            <a:ext cx="10746758" cy="1587351"/>
          </a:xfrm>
          <a:prstGeom prst="rect">
            <a:avLst/>
          </a:prstGeom>
        </p:spPr>
        <p:txBody>
          <a:bodyPr lIns="65023" tIns="65023" rIns="65023" bIns="65023" anchor="t"/>
          <a:lstStyle>
            <a:lvl1pPr algn="l" defTabSz="1300480">
              <a:defRPr sz="5000">
                <a:solidFill>
                  <a:srgbClr val="663366"/>
                </a:solidFill>
                <a:latin typeface="Rockwell"/>
                <a:ea typeface="Rockwell"/>
                <a:cs typeface="Rockwell"/>
                <a:sym typeface="Rockwell"/>
              </a:defRPr>
            </a:lvl1pPr>
          </a:lstStyle>
          <a:p>
            <a:pPr/>
            <a:r>
              <a:t>Title Text</a:t>
            </a:r>
          </a:p>
        </p:txBody>
      </p:sp>
      <p:sp>
        <p:nvSpPr>
          <p:cNvPr id="144" name="Shape 144"/>
          <p:cNvSpPr/>
          <p:nvPr>
            <p:ph type="body" sz="quarter" idx="1"/>
          </p:nvPr>
        </p:nvSpPr>
        <p:spPr>
          <a:xfrm>
            <a:off x="6272106" y="2824480"/>
            <a:ext cx="5201921" cy="2796033"/>
          </a:xfrm>
          <a:prstGeom prst="rect">
            <a:avLst/>
          </a:prstGeom>
        </p:spPr>
        <p:txBody>
          <a:bodyPr lIns="65023" tIns="65023" rIns="65023" bIns="65023" anchor="t"/>
          <a:lstStyle>
            <a:lvl1pPr marL="3048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1pPr>
            <a:lvl2pPr marL="5334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2pPr>
            <a:lvl3pPr marL="7620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3pPr>
            <a:lvl4pPr marL="9906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4pPr>
            <a:lvl5pPr marL="1219200" indent="-304800" defTabSz="1300480">
              <a:spcBef>
                <a:spcPts val="2800"/>
              </a:spcBef>
              <a:buClr>
                <a:srgbClr val="663366"/>
              </a:buClr>
              <a:buFont typeface="Wingdings"/>
              <a:buChar char="■"/>
              <a:defRPr sz="2400">
                <a:solidFill>
                  <a:srgbClr val="595959"/>
                </a:solidFill>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45" name="Shape 145"/>
          <p:cNvSpPr/>
          <p:nvPr>
            <p:ph type="sldNum" sz="quarter" idx="2"/>
          </p:nvPr>
        </p:nvSpPr>
        <p:spPr>
          <a:xfrm>
            <a:off x="12229310" y="393080"/>
            <a:ext cx="371349" cy="422149"/>
          </a:xfrm>
          <a:prstGeom prst="rect">
            <a:avLst/>
          </a:prstGeom>
        </p:spPr>
        <p:txBody>
          <a:bodyPr lIns="65023" tIns="65023" rIns="65023" bIns="65023" anchor="ctr"/>
          <a:lstStyle>
            <a:lvl1pPr algn="r" defTabSz="650240">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 Id="rId3" Type="http://schemas.openxmlformats.org/officeDocument/2006/relationships/hyperlink" Target="http://phys.org/news/2011-03-hagfish-skin.html"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 Id="rId3" Type="http://schemas.openxmlformats.org/officeDocument/2006/relationships/image" Target="../media/image6.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hyperlink" Target="http://www.flmnh.ufl.edu/fish/discover/fish/anatomy/tooth-types-patches"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jpeg"/><Relationship Id="rId3" Type="http://schemas.openxmlformats.org/officeDocument/2006/relationships/hyperlink" Target="http://www.flmnh.ufl.edu/fish/discover/fish/anatomy/tooth-types-patches"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 Id="rId3" Type="http://schemas.openxmlformats.org/officeDocument/2006/relationships/image" Target="../media/image11.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jpeg"/><Relationship Id="rId3" Type="http://schemas.openxmlformats.org/officeDocument/2006/relationships/image" Target="../media/image17.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jpeg"/><Relationship Id="rId3" Type="http://schemas.openxmlformats.org/officeDocument/2006/relationships/image" Target="../media/image18.jpeg"/><Relationship Id="rId4" Type="http://schemas.openxmlformats.org/officeDocument/2006/relationships/image" Target="../media/image17.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jpe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9.jpe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0.jpe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1.jpe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1.jpeg"/><Relationship Id="rId4" Type="http://schemas.openxmlformats.org/officeDocument/2006/relationships/image" Target="../media/image32.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3.jpe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4.jpe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4.jpeg"/><Relationship Id="rId4" Type="http://schemas.openxmlformats.org/officeDocument/2006/relationships/image" Target="../media/image32.jpe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5.jpeg"/><Relationship Id="rId4" Type="http://schemas.openxmlformats.org/officeDocument/2006/relationships/image" Target="../media/image36.jpe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7.jpe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8.jpeg"/><Relationship Id="rId4" Type="http://schemas.openxmlformats.org/officeDocument/2006/relationships/image" Target="../media/image39.jpe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0.jpe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1.jpeg"/><Relationship Id="rId4" Type="http://schemas.openxmlformats.org/officeDocument/2006/relationships/image" Target="../media/image42.jpe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www.youtube.com/watch?v=tFmMS_a7Q9I" TargetMode="External"/><Relationship Id="rId4" Type="http://schemas.openxmlformats.org/officeDocument/2006/relationships/image" Target="../media/image43.jpeg"/><Relationship Id="rId5" Type="http://schemas.openxmlformats.org/officeDocument/2006/relationships/image" Target="../media/image44.jpeg"/><Relationship Id="rId6" Type="http://schemas.openxmlformats.org/officeDocument/2006/relationships/image" Target="../media/image45.jpe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6.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jpe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jpeg"/><Relationship Id="rId3" Type="http://schemas.openxmlformats.org/officeDocument/2006/relationships/image" Target="../media/image49.jpe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jpeg"/><Relationship Id="rId3" Type="http://schemas.openxmlformats.org/officeDocument/2006/relationships/image" Target="../media/image49.jpeg"/><Relationship Id="rId4" Type="http://schemas.openxmlformats.org/officeDocument/2006/relationships/image" Target="../media/image32.jpe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ctrTitle"/>
          </p:nvPr>
        </p:nvSpPr>
        <p:spPr>
          <a:prstGeom prst="rect">
            <a:avLst/>
          </a:prstGeom>
        </p:spPr>
        <p:txBody>
          <a:bodyPr/>
          <a:lstStyle/>
          <a:p>
            <a:pPr/>
            <a:r>
              <a:t>FISH270</a:t>
            </a:r>
          </a:p>
        </p:txBody>
      </p:sp>
      <p:sp>
        <p:nvSpPr>
          <p:cNvPr id="155" name="Shape 155"/>
          <p:cNvSpPr/>
          <p:nvPr>
            <p:ph type="subTitle" sz="quarter" idx="1"/>
          </p:nvPr>
        </p:nvSpPr>
        <p:spPr>
          <a:prstGeom prst="rect">
            <a:avLst/>
          </a:prstGeom>
        </p:spPr>
        <p:txBody>
          <a:bodyPr/>
          <a:lstStyle/>
          <a:p>
            <a:pPr/>
            <a:r>
              <a:t>Lecture 7</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pPr/>
            <a:r>
              <a:t>“Jaw” - Jawless fish</a:t>
            </a:r>
          </a:p>
        </p:txBody>
      </p:sp>
      <p:sp>
        <p:nvSpPr>
          <p:cNvPr id="184" name="Shape 184"/>
          <p:cNvSpPr/>
          <p:nvPr>
            <p:ph type="body" idx="1"/>
          </p:nvPr>
        </p:nvSpPr>
        <p:spPr>
          <a:prstGeom prst="rect">
            <a:avLst/>
          </a:prstGeom>
        </p:spPr>
        <p:txBody>
          <a:bodyPr/>
          <a:lstStyle/>
          <a:p>
            <a:pPr marL="0" indent="0">
              <a:buSzTx/>
              <a:buNone/>
            </a:pPr>
            <a:r>
              <a:t>	▪	Cyclostomes (“round mouth”, or agnathans): hagfish and lampreys</a:t>
            </a:r>
          </a:p>
          <a:p>
            <a:pPr marL="0" indent="0">
              <a:buSzTx/>
              <a:buNone/>
            </a:pPr>
            <a:r>
              <a:t>	▪	Do not have jaw, they are the only jawless vertebrates</a:t>
            </a:r>
          </a:p>
          <a:p>
            <a:pPr marL="0" indent="0">
              <a:buSzTx/>
              <a:buNone/>
            </a:pPr>
            <a:r>
              <a:t>	▪	Most primitive group of fishes</a:t>
            </a:r>
          </a:p>
          <a:p>
            <a:pPr marL="0" indent="0">
              <a:buSzTx/>
              <a:buNone/>
            </a:pPr>
            <a:r>
              <a:t>	▪	Their mouths cannot close due to the lack of a jaw, so they have to constantly cycle water through the mouth</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 name="pasted-image.jpg"/>
          <p:cNvPicPr>
            <a:picLocks noChangeAspect="1"/>
          </p:cNvPicPr>
          <p:nvPr/>
        </p:nvPicPr>
        <p:blipFill>
          <a:blip r:embed="rId2">
            <a:extLst/>
          </a:blip>
          <a:stretch>
            <a:fillRect/>
          </a:stretch>
        </p:blipFill>
        <p:spPr>
          <a:xfrm>
            <a:off x="793750" y="6350"/>
            <a:ext cx="11417300" cy="9740900"/>
          </a:xfrm>
          <a:prstGeom prst="rect">
            <a:avLst/>
          </a:prstGeom>
          <a:ln w="12700">
            <a:miter lim="400000"/>
          </a:ln>
        </p:spPr>
      </p:pic>
      <p:sp>
        <p:nvSpPr>
          <p:cNvPr id="187" name="Shape 187"/>
          <p:cNvSpPr/>
          <p:nvPr/>
        </p:nvSpPr>
        <p:spPr>
          <a:xfrm>
            <a:off x="1168400" y="6400800"/>
            <a:ext cx="5259983" cy="3545351"/>
          </a:xfrm>
          <a:prstGeom prst="rect">
            <a:avLst/>
          </a:prstGeom>
          <a:solidFill>
            <a:srgbClr val="FFFFFF"/>
          </a:solidFill>
          <a:ln w="12700">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9" name="pasted-image.jpg"/>
          <p:cNvPicPr>
            <a:picLocks noChangeAspect="1"/>
          </p:cNvPicPr>
          <p:nvPr/>
        </p:nvPicPr>
        <p:blipFill>
          <a:blip r:embed="rId2">
            <a:extLst/>
          </a:blip>
          <a:stretch>
            <a:fillRect/>
          </a:stretch>
        </p:blipFill>
        <p:spPr>
          <a:xfrm>
            <a:off x="497416" y="313266"/>
            <a:ext cx="10147301" cy="8178801"/>
          </a:xfrm>
          <a:prstGeom prst="rect">
            <a:avLst/>
          </a:prstGeom>
          <a:ln w="12700">
            <a:miter lim="400000"/>
          </a:ln>
        </p:spPr>
      </p:pic>
      <p:sp>
        <p:nvSpPr>
          <p:cNvPr id="190" name="Shape 190"/>
          <p:cNvSpPr/>
          <p:nvPr/>
        </p:nvSpPr>
        <p:spPr>
          <a:xfrm>
            <a:off x="4663884" y="9042400"/>
            <a:ext cx="809663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3" invalidUrl="" action="" tgtFrame="" tooltip="" history="1" highlightClick="0" endSnd="0"/>
              </a:defRPr>
            </a:lvl1pPr>
          </a:lstStyle>
          <a:p>
            <a:pPr>
              <a:defRPr u="none"/>
            </a:pPr>
            <a:r>
              <a:rPr u="sng">
                <a:hlinkClick r:id="rId3" invalidUrl="" action="" tgtFrame="" tooltip="" history="1" highlightClick="0" endSnd="0"/>
              </a:rPr>
              <a:t>http://phys.org/news/2011-03-hagfish-skin.html</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a:r>
              <a:t>Jawed fish</a:t>
            </a:r>
          </a:p>
        </p:txBody>
      </p:sp>
      <p:sp>
        <p:nvSpPr>
          <p:cNvPr id="193" name="Shape 193"/>
          <p:cNvSpPr/>
          <p:nvPr>
            <p:ph type="body" idx="1"/>
          </p:nvPr>
        </p:nvSpPr>
        <p:spPr>
          <a:prstGeom prst="rect">
            <a:avLst/>
          </a:prstGeom>
        </p:spPr>
        <p:txBody>
          <a:bodyPr/>
          <a:lstStyle/>
          <a:p>
            <a:pPr marL="0" indent="0">
              <a:buSzTx/>
              <a:buNone/>
            </a:pPr>
            <a:r>
              <a:t>	▪	Gnathostomes: chondrichthyes (cartilaginous fishes) and osteichthyes (bony fishes)</a:t>
            </a:r>
          </a:p>
          <a:p>
            <a:pPr marL="0" indent="0">
              <a:buSzTx/>
              <a:buNone/>
            </a:pPr>
            <a:r>
              <a:t>	▪	The evolution of jaws allowed gnathostomes to become effective predators and accounted for much of their subsequent success</a:t>
            </a:r>
          </a:p>
          <a:p>
            <a:pPr marL="0" indent="0">
              <a:buSzTx/>
              <a:buNone/>
            </a:pPr>
            <a:r>
              <a:t>	▪	</a:t>
            </a:r>
            <a:r>
              <a:rPr b="1">
                <a:latin typeface="Helvetica"/>
                <a:ea typeface="Helvetica"/>
                <a:cs typeface="Helvetica"/>
                <a:sym typeface="Helvetica"/>
              </a:rPr>
              <a:t>Gill-arch hypothesis</a:t>
            </a:r>
            <a:r>
              <a:t>: mutation and natural selection increased the size of the most anterior arch and modified its orientation, producing the first working jaw</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pasted-image.jpg"/>
          <p:cNvPicPr>
            <a:picLocks noChangeAspect="1"/>
          </p:cNvPicPr>
          <p:nvPr/>
        </p:nvPicPr>
        <p:blipFill>
          <a:blip r:embed="rId2">
            <a:extLst/>
          </a:blip>
          <a:stretch>
            <a:fillRect/>
          </a:stretch>
        </p:blipFill>
        <p:spPr>
          <a:xfrm>
            <a:off x="-112184" y="319616"/>
            <a:ext cx="7200901" cy="9385301"/>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pasted-image.jpg"/>
          <p:cNvPicPr>
            <a:picLocks noChangeAspect="1"/>
          </p:cNvPicPr>
          <p:nvPr/>
        </p:nvPicPr>
        <p:blipFill>
          <a:blip r:embed="rId2">
            <a:extLst/>
          </a:blip>
          <a:stretch>
            <a:fillRect/>
          </a:stretch>
        </p:blipFill>
        <p:spPr>
          <a:xfrm>
            <a:off x="-112184" y="319616"/>
            <a:ext cx="7200901" cy="9385301"/>
          </a:xfrm>
          <a:prstGeom prst="rect">
            <a:avLst/>
          </a:prstGeom>
          <a:ln w="12700">
            <a:miter lim="400000"/>
          </a:ln>
        </p:spPr>
      </p:pic>
      <p:pic>
        <p:nvPicPr>
          <p:cNvPr id="198" name="pasted-image.jpg"/>
          <p:cNvPicPr>
            <a:picLocks noChangeAspect="1"/>
          </p:cNvPicPr>
          <p:nvPr/>
        </p:nvPicPr>
        <p:blipFill>
          <a:blip r:embed="rId3">
            <a:extLst/>
          </a:blip>
          <a:stretch>
            <a:fillRect/>
          </a:stretch>
        </p:blipFill>
        <p:spPr>
          <a:xfrm>
            <a:off x="5772150" y="347133"/>
            <a:ext cx="6743700" cy="3505201"/>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pPr/>
            <a:r>
              <a:t>Teeth</a:t>
            </a:r>
          </a:p>
        </p:txBody>
      </p:sp>
      <p:pic>
        <p:nvPicPr>
          <p:cNvPr id="201" name="pasted-image.jpg"/>
          <p:cNvPicPr>
            <a:picLocks noChangeAspect="1"/>
          </p:cNvPicPr>
          <p:nvPr/>
        </p:nvPicPr>
        <p:blipFill>
          <a:blip r:embed="rId2">
            <a:extLst/>
          </a:blip>
          <a:stretch>
            <a:fillRect/>
          </a:stretch>
        </p:blipFill>
        <p:spPr>
          <a:xfrm>
            <a:off x="452966" y="2197100"/>
            <a:ext cx="11099801" cy="6619148"/>
          </a:xfrm>
          <a:prstGeom prst="rect">
            <a:avLst/>
          </a:prstGeom>
          <a:ln w="12700">
            <a:miter lim="400000"/>
          </a:ln>
        </p:spPr>
      </p:pic>
      <p:sp>
        <p:nvSpPr>
          <p:cNvPr id="202" name="Shape 202"/>
          <p:cNvSpPr/>
          <p:nvPr/>
        </p:nvSpPr>
        <p:spPr>
          <a:xfrm>
            <a:off x="3402954" y="9084733"/>
            <a:ext cx="9416226"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u="sng">
                <a:hlinkClick r:id="rId3" invalidUrl="" action="" tgtFrame="" tooltip="" history="1" highlightClick="0" endSnd="0"/>
              </a:defRPr>
            </a:lvl1pPr>
          </a:lstStyle>
          <a:p>
            <a:pPr>
              <a:defRPr u="none"/>
            </a:pPr>
            <a:r>
              <a:rPr u="sng">
                <a:hlinkClick r:id="rId3" invalidUrl="" action="" tgtFrame="" tooltip="" history="1" highlightClick="0" endSnd="0"/>
              </a:rPr>
              <a:t>http://www.flmnh.ufl.edu/fish/discover/fish/anatomy/tooth-types-patches</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4" name="pasted-image.jpg"/>
          <p:cNvPicPr>
            <a:picLocks noChangeAspect="1"/>
          </p:cNvPicPr>
          <p:nvPr/>
        </p:nvPicPr>
        <p:blipFill>
          <a:blip r:embed="rId2">
            <a:extLst/>
          </a:blip>
          <a:stretch>
            <a:fillRect/>
          </a:stretch>
        </p:blipFill>
        <p:spPr>
          <a:xfrm>
            <a:off x="954616" y="833966"/>
            <a:ext cx="8115301" cy="7442201"/>
          </a:xfrm>
          <a:prstGeom prst="rect">
            <a:avLst/>
          </a:prstGeom>
          <a:ln w="12700">
            <a:miter lim="400000"/>
          </a:ln>
        </p:spPr>
      </p:pic>
      <p:sp>
        <p:nvSpPr>
          <p:cNvPr id="205" name="Shape 205"/>
          <p:cNvSpPr/>
          <p:nvPr/>
        </p:nvSpPr>
        <p:spPr>
          <a:xfrm>
            <a:off x="4774607" y="9110133"/>
            <a:ext cx="755345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u="sng">
                <a:hlinkClick r:id="rId3" invalidUrl="" action="" tgtFrame="" tooltip="" history="1" highlightClick="0" endSnd="0"/>
              </a:defRPr>
            </a:lvl1pPr>
          </a:lstStyle>
          <a:p>
            <a:pPr>
              <a:defRPr u="none"/>
            </a:pPr>
            <a:r>
              <a:rPr u="sng">
                <a:hlinkClick r:id="rId3" invalidUrl="" action="" tgtFrame="" tooltip="" history="1" highlightClick="0" endSnd="0"/>
              </a:rPr>
              <a:t>www.flmnh.ufl.edu/fish/discover/fish/anatomy/tooth-types-patches</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prstGeom prst="rect">
            <a:avLst/>
          </a:prstGeom>
        </p:spPr>
        <p:txBody>
          <a:bodyPr/>
          <a:lstStyle/>
          <a:p>
            <a:pPr/>
            <a:r>
              <a:t>Fun facts</a:t>
            </a:r>
          </a:p>
        </p:txBody>
      </p:sp>
      <p:sp>
        <p:nvSpPr>
          <p:cNvPr id="208" name="Shape 208"/>
          <p:cNvSpPr/>
          <p:nvPr>
            <p:ph type="body" idx="1"/>
          </p:nvPr>
        </p:nvSpPr>
        <p:spPr>
          <a:prstGeom prst="rect">
            <a:avLst/>
          </a:prstGeom>
        </p:spPr>
        <p:txBody>
          <a:bodyPr/>
          <a:lstStyle/>
          <a:p>
            <a:pPr marL="0" indent="0">
              <a:buSzTx/>
              <a:buNone/>
            </a:pPr>
            <a:r>
              <a:t>	▪	</a:t>
            </a:r>
            <a:r>
              <a:rPr b="1">
                <a:latin typeface="Helvetica"/>
                <a:ea typeface="Helvetica"/>
                <a:cs typeface="Helvetica"/>
                <a:sym typeface="Helvetica"/>
              </a:rPr>
              <a:t>Most of sharks and rays</a:t>
            </a:r>
            <a:r>
              <a:t>, as well as other predator fishes, have polyphyodont teeth- teeth are continually replaced as they wear out or are lost. When a tooth or some teeth need to be replaced the gum moves forward pulling the new teeth both forward and erect.</a:t>
            </a:r>
          </a:p>
          <a:p>
            <a:pPr marL="0" indent="0">
              <a:buSzTx/>
              <a:buNone/>
            </a:pPr>
            <a:r>
              <a:t>	▪	In </a:t>
            </a:r>
            <a:r>
              <a:rPr i="1"/>
              <a:t>other</a:t>
            </a:r>
            <a:r>
              <a:t> predator fishes the new teeth grow either at the base of the old teeth, or in between the old teeth when these teeth are not too closely packed.</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title"/>
          </p:nvPr>
        </p:nvSpPr>
        <p:spPr>
          <a:prstGeom prst="rect">
            <a:avLst/>
          </a:prstGeom>
        </p:spPr>
        <p:txBody>
          <a:bodyPr/>
          <a:lstStyle/>
          <a:p>
            <a:pPr/>
            <a:r>
              <a:t>Fun facts</a:t>
            </a:r>
          </a:p>
        </p:txBody>
      </p:sp>
      <p:sp>
        <p:nvSpPr>
          <p:cNvPr id="211" name="Shape 211"/>
          <p:cNvSpPr/>
          <p:nvPr>
            <p:ph type="body" idx="1"/>
          </p:nvPr>
        </p:nvSpPr>
        <p:spPr>
          <a:prstGeom prst="rect">
            <a:avLst/>
          </a:prstGeom>
        </p:spPr>
        <p:txBody>
          <a:bodyPr/>
          <a:lstStyle/>
          <a:p>
            <a:pPr marL="0" indent="0">
              <a:buSzTx/>
              <a:buNone/>
            </a:pPr>
            <a:r>
              <a:t>	▪	</a:t>
            </a:r>
            <a:r>
              <a:rPr b="1">
                <a:latin typeface="Helvetica"/>
                <a:ea typeface="Helvetica"/>
                <a:cs typeface="Helvetica"/>
                <a:sym typeface="Helvetica"/>
              </a:rPr>
              <a:t>Most of sharks and rays</a:t>
            </a:r>
            <a:r>
              <a:t>, as well as other predator fishes, have polyphyodont teeth- teeth are continually replaced as they wear out or are lost. When a tooth or some teeth need to be replaced the gum moves forward pulling the new teeth both forward and erect.</a:t>
            </a:r>
          </a:p>
          <a:p>
            <a:pPr marL="0" indent="0">
              <a:buSzTx/>
              <a:buNone/>
            </a:pPr>
            <a:r>
              <a:t>	▪	In </a:t>
            </a:r>
            <a:r>
              <a:rPr i="1"/>
              <a:t>other</a:t>
            </a:r>
            <a:r>
              <a:t> predator fishes the new teeth grow either at the base of the old teeth, or in between the old teeth when these teeth are not too closely packed.</a:t>
            </a:r>
          </a:p>
        </p:txBody>
      </p:sp>
      <p:pic>
        <p:nvPicPr>
          <p:cNvPr id="212" name="pasted-image.jpg"/>
          <p:cNvPicPr>
            <a:picLocks noChangeAspect="1"/>
          </p:cNvPicPr>
          <p:nvPr/>
        </p:nvPicPr>
        <p:blipFill>
          <a:blip r:embed="rId2">
            <a:extLst/>
          </a:blip>
          <a:stretch>
            <a:fillRect/>
          </a:stretch>
        </p:blipFill>
        <p:spPr>
          <a:xfrm>
            <a:off x="5861050" y="5607050"/>
            <a:ext cx="6972300" cy="4330700"/>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a:r>
              <a:t>Reminders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title"/>
          </p:nvPr>
        </p:nvSpPr>
        <p:spPr>
          <a:prstGeom prst="rect">
            <a:avLst/>
          </a:prstGeom>
        </p:spPr>
        <p:txBody>
          <a:bodyPr/>
          <a:lstStyle/>
          <a:p>
            <a:pPr/>
            <a:r>
              <a:t>Pharyngeal Jaw</a:t>
            </a:r>
          </a:p>
        </p:txBody>
      </p:sp>
      <p:sp>
        <p:nvSpPr>
          <p:cNvPr id="215" name="Shape 215"/>
          <p:cNvSpPr/>
          <p:nvPr/>
        </p:nvSpPr>
        <p:spPr>
          <a:xfrm>
            <a:off x="5137149" y="4552950"/>
            <a:ext cx="12573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prstGeom prst="rect">
            <a:avLst/>
          </a:prstGeom>
        </p:spPr>
        <p:txBody>
          <a:bodyPr/>
          <a:lstStyle/>
          <a:p>
            <a:pPr/>
            <a:r>
              <a:t>Pharyngeal Jaw</a:t>
            </a:r>
          </a:p>
        </p:txBody>
      </p:sp>
      <p:pic>
        <p:nvPicPr>
          <p:cNvPr id="218" name="pasted-image.jpg"/>
          <p:cNvPicPr>
            <a:picLocks noChangeAspect="1"/>
          </p:cNvPicPr>
          <p:nvPr/>
        </p:nvPicPr>
        <p:blipFill>
          <a:blip r:embed="rId2">
            <a:extLst/>
          </a:blip>
          <a:stretch>
            <a:fillRect/>
          </a:stretch>
        </p:blipFill>
        <p:spPr>
          <a:xfrm>
            <a:off x="901700" y="2728383"/>
            <a:ext cx="7667285" cy="3940345"/>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pPr/>
            <a:r>
              <a:t>Pharyngeal Jaw</a:t>
            </a:r>
          </a:p>
        </p:txBody>
      </p:sp>
      <p:pic>
        <p:nvPicPr>
          <p:cNvPr id="221" name="pasted-image.jpg"/>
          <p:cNvPicPr>
            <a:picLocks noChangeAspect="1"/>
          </p:cNvPicPr>
          <p:nvPr/>
        </p:nvPicPr>
        <p:blipFill>
          <a:blip r:embed="rId2">
            <a:extLst/>
          </a:blip>
          <a:stretch>
            <a:fillRect/>
          </a:stretch>
        </p:blipFill>
        <p:spPr>
          <a:xfrm>
            <a:off x="901700" y="2728383"/>
            <a:ext cx="7667285" cy="3940345"/>
          </a:xfrm>
          <a:prstGeom prst="rect">
            <a:avLst/>
          </a:prstGeom>
          <a:ln w="12700">
            <a:miter lim="400000"/>
          </a:ln>
        </p:spPr>
      </p:pic>
      <p:pic>
        <p:nvPicPr>
          <p:cNvPr id="222" name="pasted-image.jpg"/>
          <p:cNvPicPr>
            <a:picLocks noChangeAspect="1"/>
          </p:cNvPicPr>
          <p:nvPr/>
        </p:nvPicPr>
        <p:blipFill>
          <a:blip r:embed="rId3">
            <a:extLst/>
          </a:blip>
          <a:stretch>
            <a:fillRect/>
          </a:stretch>
        </p:blipFill>
        <p:spPr>
          <a:xfrm>
            <a:off x="-177800" y="2869991"/>
            <a:ext cx="13004800" cy="5969418"/>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pPr/>
            <a:r>
              <a:t>Gill Rakers</a:t>
            </a:r>
          </a:p>
        </p:txBody>
      </p:sp>
      <p:sp>
        <p:nvSpPr>
          <p:cNvPr id="225" name="Shape 225"/>
          <p:cNvSpPr/>
          <p:nvPr>
            <p:ph type="body" idx="1"/>
          </p:nvPr>
        </p:nvSpPr>
        <p:spPr>
          <a:prstGeom prst="rect">
            <a:avLst/>
          </a:prstGeom>
        </p:spPr>
        <p:txBody>
          <a:bodyPr/>
          <a:lstStyle/>
          <a:p>
            <a:pPr marL="0" indent="0" defTabSz="531622">
              <a:spcBef>
                <a:spcPts val="3800"/>
              </a:spcBef>
              <a:buSzTx/>
              <a:buNone/>
              <a:defRPr sz="3276"/>
            </a:pPr>
            <a:r>
              <a:t>	◦	Bony or cartilaginous processes that project from the branchial arch (gill arch) and are involved with suspension feeding tiny prey</a:t>
            </a:r>
          </a:p>
          <a:p>
            <a:pPr marL="0" indent="0" defTabSz="531622">
              <a:spcBef>
                <a:spcPts val="3800"/>
              </a:spcBef>
              <a:buSzTx/>
              <a:buNone/>
              <a:defRPr sz="3276"/>
            </a:pPr>
            <a:r>
              <a:t>	◦	The structure and spacing of gill rakers in fish determines the size of food particles trapped, and correlates with feeding behavior</a:t>
            </a:r>
          </a:p>
          <a:p>
            <a:pPr marL="0" indent="0" defTabSz="531622">
              <a:spcBef>
                <a:spcPts val="3800"/>
              </a:spcBef>
              <a:buSzTx/>
              <a:buNone/>
              <a:defRPr sz="3276"/>
            </a:pPr>
            <a:r>
              <a:t>	◦	Fish with densely spaced, elongated, comb-like gill rakers are efficient at filtering tiny prey, whereas carnivores and omnivores often have more widely spaced gill rakers with secondary projections</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title"/>
          </p:nvPr>
        </p:nvSpPr>
        <p:spPr>
          <a:prstGeom prst="rect">
            <a:avLst/>
          </a:prstGeom>
        </p:spPr>
        <p:txBody>
          <a:bodyPr/>
          <a:lstStyle/>
          <a:p>
            <a:pPr/>
            <a:r>
              <a:t>Gill Rakers</a:t>
            </a:r>
          </a:p>
        </p:txBody>
      </p:sp>
      <p:sp>
        <p:nvSpPr>
          <p:cNvPr id="228" name="Shape 228"/>
          <p:cNvSpPr/>
          <p:nvPr>
            <p:ph type="body" idx="1"/>
          </p:nvPr>
        </p:nvSpPr>
        <p:spPr>
          <a:prstGeom prst="rect">
            <a:avLst/>
          </a:prstGeom>
        </p:spPr>
        <p:txBody>
          <a:bodyPr/>
          <a:lstStyle/>
          <a:p>
            <a:pPr marL="0" indent="0" defTabSz="531622">
              <a:spcBef>
                <a:spcPts val="3800"/>
              </a:spcBef>
              <a:buSzTx/>
              <a:buNone/>
              <a:defRPr sz="3276"/>
            </a:pPr>
            <a:r>
              <a:t>	◦	Bony or cartilaginous processes that project from the branchial arch (gill arch) and are involved with suspension feeding tiny prey</a:t>
            </a:r>
          </a:p>
          <a:p>
            <a:pPr marL="0" indent="0" defTabSz="531622">
              <a:spcBef>
                <a:spcPts val="3800"/>
              </a:spcBef>
              <a:buSzTx/>
              <a:buNone/>
              <a:defRPr sz="3276"/>
            </a:pPr>
            <a:r>
              <a:t>	◦	The structure and spacing of gill rakers in fish determines the size of food particles trapped, and correlates with feeding behavior</a:t>
            </a:r>
          </a:p>
          <a:p>
            <a:pPr marL="0" indent="0" defTabSz="531622">
              <a:spcBef>
                <a:spcPts val="3800"/>
              </a:spcBef>
              <a:buSzTx/>
              <a:buNone/>
              <a:defRPr sz="3276"/>
            </a:pPr>
            <a:r>
              <a:t>	◦	Fish with densely spaced, elongated, comb-like gill rakers are efficient at filtering tiny prey, whereas carnivores and omnivores often have more widely spaced gill rakers with secondary projections</a:t>
            </a:r>
          </a:p>
        </p:txBody>
      </p:sp>
      <p:pic>
        <p:nvPicPr>
          <p:cNvPr id="229" name="pasted-image.jpg"/>
          <p:cNvPicPr>
            <a:picLocks noChangeAspect="1"/>
          </p:cNvPicPr>
          <p:nvPr/>
        </p:nvPicPr>
        <p:blipFill>
          <a:blip r:embed="rId2">
            <a:extLst/>
          </a:blip>
          <a:stretch>
            <a:fillRect/>
          </a:stretch>
        </p:blipFill>
        <p:spPr>
          <a:xfrm>
            <a:off x="7625447" y="2268664"/>
            <a:ext cx="5165570" cy="4261253"/>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1" name="pasted-image.png"/>
          <p:cNvPicPr>
            <a:picLocks noChangeAspect="1"/>
          </p:cNvPicPr>
          <p:nvPr/>
        </p:nvPicPr>
        <p:blipFill>
          <a:blip r:embed="rId2">
            <a:extLst/>
          </a:blip>
          <a:stretch>
            <a:fillRect/>
          </a:stretch>
        </p:blipFill>
        <p:spPr>
          <a:xfrm>
            <a:off x="3009482" y="0"/>
            <a:ext cx="6975676" cy="9753600"/>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prstGeom prst="rect">
            <a:avLst/>
          </a:prstGeom>
        </p:spPr>
        <p:txBody>
          <a:bodyPr/>
          <a:lstStyle/>
          <a:p>
            <a:pPr/>
            <a:r>
              <a:t>Gizzard</a:t>
            </a:r>
          </a:p>
        </p:txBody>
      </p:sp>
      <p:sp>
        <p:nvSpPr>
          <p:cNvPr id="234" name="Shape 234"/>
          <p:cNvSpPr/>
          <p:nvPr/>
        </p:nvSpPr>
        <p:spPr>
          <a:xfrm>
            <a:off x="5988049" y="4552950"/>
            <a:ext cx="10287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title"/>
          </p:nvPr>
        </p:nvSpPr>
        <p:spPr>
          <a:prstGeom prst="rect">
            <a:avLst/>
          </a:prstGeom>
        </p:spPr>
        <p:txBody>
          <a:bodyPr/>
          <a:lstStyle/>
          <a:p>
            <a:pPr/>
            <a:r>
              <a:t>Gizzard</a:t>
            </a:r>
          </a:p>
        </p:txBody>
      </p:sp>
      <p:pic>
        <p:nvPicPr>
          <p:cNvPr id="237" name="pasted-image.jpg"/>
          <p:cNvPicPr>
            <a:picLocks noChangeAspect="1"/>
          </p:cNvPicPr>
          <p:nvPr/>
        </p:nvPicPr>
        <p:blipFill>
          <a:blip r:embed="rId2">
            <a:extLst/>
          </a:blip>
          <a:stretch>
            <a:fillRect/>
          </a:stretch>
        </p:blipFill>
        <p:spPr>
          <a:xfrm>
            <a:off x="1071033" y="2362200"/>
            <a:ext cx="6375401" cy="1625600"/>
          </a:xfrm>
          <a:prstGeom prst="rect">
            <a:avLst/>
          </a:prstGeom>
          <a:ln w="12700">
            <a:miter lim="400000"/>
          </a:ln>
        </p:spPr>
      </p:pic>
      <p:sp>
        <p:nvSpPr>
          <p:cNvPr id="238" name="Shape 238"/>
          <p:cNvSpPr/>
          <p:nvPr/>
        </p:nvSpPr>
        <p:spPr>
          <a:xfrm>
            <a:off x="302914" y="4385733"/>
            <a:ext cx="12398971" cy="447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	•	The gizzard is a highly muscular modification of the first part of the stomach. It grinds up coarse food items into smaller pieces thus facilitating their later digestion</a:t>
            </a:r>
          </a:p>
          <a:p>
            <a:pPr algn="l"/>
          </a:p>
          <a:p>
            <a:pPr algn="l"/>
            <a:r>
              <a:t>	•	In those fish which have a gizzard (e.g., mullet or shad) it is the place where digestion begins because as well as its muscular activity the gizzard also secretes digestive enzymes into the food.</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p:nvPr>
        </p:nvSpPr>
        <p:spPr>
          <a:prstGeom prst="rect">
            <a:avLst/>
          </a:prstGeom>
        </p:spPr>
        <p:txBody>
          <a:bodyPr/>
          <a:lstStyle/>
          <a:p>
            <a:pPr/>
            <a:r>
              <a:t>Stomach</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title"/>
          </p:nvPr>
        </p:nvSpPr>
        <p:spPr>
          <a:prstGeom prst="rect">
            <a:avLst/>
          </a:prstGeom>
        </p:spPr>
        <p:txBody>
          <a:bodyPr/>
          <a:lstStyle/>
          <a:p>
            <a:pPr/>
            <a:r>
              <a:t>Stomach</a:t>
            </a:r>
          </a:p>
        </p:txBody>
      </p:sp>
      <p:pic>
        <p:nvPicPr>
          <p:cNvPr id="243" name="pasted-image.jpg"/>
          <p:cNvPicPr>
            <a:picLocks noChangeAspect="1"/>
          </p:cNvPicPr>
          <p:nvPr/>
        </p:nvPicPr>
        <p:blipFill>
          <a:blip r:embed="rId2">
            <a:extLst/>
          </a:blip>
          <a:stretch>
            <a:fillRect/>
          </a:stretch>
        </p:blipFill>
        <p:spPr>
          <a:xfrm>
            <a:off x="3195999" y="2321997"/>
            <a:ext cx="7508267" cy="6862206"/>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title"/>
          </p:nvPr>
        </p:nvSpPr>
        <p:spPr>
          <a:prstGeom prst="rect">
            <a:avLst/>
          </a:prstGeom>
        </p:spPr>
        <p:txBody>
          <a:bodyPr/>
          <a:lstStyle/>
          <a:p>
            <a:pPr/>
            <a:r>
              <a:t>Feeding in fishes</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title"/>
          </p:nvPr>
        </p:nvSpPr>
        <p:spPr>
          <a:prstGeom prst="rect">
            <a:avLst/>
          </a:prstGeom>
        </p:spPr>
        <p:txBody>
          <a:bodyPr/>
          <a:lstStyle/>
          <a:p>
            <a:pPr/>
            <a:r>
              <a:t>No Stomach</a:t>
            </a:r>
          </a:p>
        </p:txBody>
      </p:sp>
      <p:sp>
        <p:nvSpPr>
          <p:cNvPr id="246" name="Shape 246"/>
          <p:cNvSpPr/>
          <p:nvPr>
            <p:ph type="body" idx="1"/>
          </p:nvPr>
        </p:nvSpPr>
        <p:spPr>
          <a:prstGeom prst="rect">
            <a:avLst/>
          </a:prstGeom>
        </p:spPr>
        <p:txBody>
          <a:bodyPr/>
          <a:lstStyle/>
          <a:p>
            <a:pPr marL="0" indent="0">
              <a:buSzTx/>
              <a:buNone/>
            </a:pPr>
            <a:r>
              <a:t>	◦	Approximately </a:t>
            </a:r>
            <a:r>
              <a:rPr b="1" i="1">
                <a:latin typeface="Helvetica"/>
                <a:ea typeface="Helvetica"/>
                <a:cs typeface="Helvetica"/>
                <a:sym typeface="Helvetica"/>
              </a:rPr>
              <a:t>a quarter of fishes</a:t>
            </a:r>
            <a:r>
              <a:t> do not have stomach.</a:t>
            </a:r>
          </a:p>
          <a:p>
            <a:pPr marL="0" indent="0">
              <a:buSzTx/>
              <a:buNone/>
            </a:pPr>
            <a:r>
              <a:t>	◦	This loss does not appear to impose dietary constraints. Stomach-less fishes cover the entire trophic spectrum.</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8" name="pasted-image.jpg"/>
          <p:cNvPicPr>
            <a:picLocks noChangeAspect="1"/>
          </p:cNvPicPr>
          <p:nvPr/>
        </p:nvPicPr>
        <p:blipFill>
          <a:blip r:embed="rId2">
            <a:extLst/>
          </a:blip>
          <a:stretch>
            <a:fillRect/>
          </a:stretch>
        </p:blipFill>
        <p:spPr>
          <a:xfrm>
            <a:off x="2159000" y="857250"/>
            <a:ext cx="8686800" cy="8039100"/>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title"/>
          </p:nvPr>
        </p:nvSpPr>
        <p:spPr>
          <a:prstGeom prst="rect">
            <a:avLst/>
          </a:prstGeom>
        </p:spPr>
        <p:txBody>
          <a:bodyPr/>
          <a:lstStyle/>
          <a:p>
            <a:pPr/>
            <a:r>
              <a:t>Stomachs!</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p>
            <a:pPr/>
            <a:r>
              <a:t>Stomachs!</a:t>
            </a:r>
          </a:p>
        </p:txBody>
      </p:sp>
      <p:sp>
        <p:nvSpPr>
          <p:cNvPr id="253" name="Shape 253"/>
          <p:cNvSpPr/>
          <p:nvPr>
            <p:ph type="body" idx="1"/>
          </p:nvPr>
        </p:nvSpPr>
        <p:spPr>
          <a:prstGeom prst="rect">
            <a:avLst/>
          </a:prstGeom>
        </p:spPr>
        <p:txBody>
          <a:bodyPr/>
          <a:lstStyle/>
          <a:p>
            <a:pPr marL="0" indent="0">
              <a:buSzTx/>
              <a:buNone/>
            </a:pPr>
            <a:r>
              <a:t>	◦	A muscular bag, or tube with a </a:t>
            </a:r>
            <a:r>
              <a:rPr i="1"/>
              <a:t>highly acidic</a:t>
            </a:r>
            <a:r>
              <a:t> internal environment.</a:t>
            </a:r>
          </a:p>
          <a:p>
            <a:pPr marL="0" indent="0">
              <a:buSzTx/>
              <a:buNone/>
            </a:pPr>
            <a:r>
              <a:t>	◦	All pure predators have stomach: Large stomach in carnivorous, and small stomach in herbivorous and omnivorous: digestion of proteins</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5" name="pasted-image.jpg"/>
          <p:cNvPicPr>
            <a:picLocks noChangeAspect="1"/>
          </p:cNvPicPr>
          <p:nvPr/>
        </p:nvPicPr>
        <p:blipFill>
          <a:blip r:embed="rId2">
            <a:extLst/>
          </a:blip>
          <a:stretch>
            <a:fillRect/>
          </a:stretch>
        </p:blipFill>
        <p:spPr>
          <a:xfrm>
            <a:off x="2139950" y="901700"/>
            <a:ext cx="8236144" cy="6451374"/>
          </a:xfrm>
          <a:prstGeom prst="rect">
            <a:avLst/>
          </a:prstGeom>
          <a:ln w="12700">
            <a:miter lim="400000"/>
          </a:ln>
        </p:spPr>
      </p:pic>
      <p:sp>
        <p:nvSpPr>
          <p:cNvPr id="256" name="Shape 256"/>
          <p:cNvSpPr/>
          <p:nvPr/>
        </p:nvSpPr>
        <p:spPr>
          <a:xfrm>
            <a:off x="1381686" y="7611533"/>
            <a:ext cx="10674816"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1700">
                <a:solidFill>
                  <a:srgbClr val="3C3C3C"/>
                </a:solidFill>
                <a:latin typeface="Avenir Next"/>
                <a:ea typeface="Avenir Next"/>
                <a:cs typeface="Avenir Next"/>
                <a:sym typeface="Avenir Next"/>
              </a:defRPr>
            </a:lvl1pPr>
          </a:lstStyle>
          <a:p>
            <a:pPr/>
            <a:r>
              <a:t>Atlantic salmon stomach sampled at West Greenland. This fish was feeding exclusively on capelin, an energy rich abundant prey, which serves as the primary food source for salmon in Greenland. Credit: Denise Deschamps, Ministère des Ressources naturelles et de la Faune du Québec-From NOAA</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p>
            <a:pPr/>
            <a:r>
              <a:t>Pepsins</a:t>
            </a:r>
          </a:p>
        </p:txBody>
      </p:sp>
      <p:sp>
        <p:nvSpPr>
          <p:cNvPr id="259" name="Shape 259"/>
          <p:cNvSpPr/>
          <p:nvPr>
            <p:ph type="body" idx="1"/>
          </p:nvPr>
        </p:nvSpPr>
        <p:spPr>
          <a:prstGeom prst="rect">
            <a:avLst/>
          </a:prstGeom>
        </p:spPr>
        <p:txBody>
          <a:bodyPr/>
          <a:lstStyle/>
          <a:p>
            <a:pPr marL="391159" indent="-391159" defTabSz="514095">
              <a:spcBef>
                <a:spcPts val="3600"/>
              </a:spcBef>
              <a:defRPr sz="3168"/>
            </a:pPr>
            <a:r>
              <a:t>Pepsinogen (zymogen) and pepsin</a:t>
            </a:r>
          </a:p>
          <a:p>
            <a:pPr marL="391159" indent="-391159" defTabSz="514095">
              <a:spcBef>
                <a:spcPts val="3600"/>
              </a:spcBef>
              <a:defRPr sz="3168"/>
            </a:pPr>
            <a:r>
              <a:t>Need of an acidic environment in the stomach </a:t>
            </a:r>
          </a:p>
          <a:p>
            <a:pPr marL="391159" indent="-391159" defTabSz="514095">
              <a:spcBef>
                <a:spcPts val="3600"/>
              </a:spcBef>
              <a:defRPr sz="3168"/>
            </a:pPr>
            <a:r>
              <a:t> In fishes gastric acid (composed by HCl) and pepsinogen are secreted from the so-called oxynticopeptic cells</a:t>
            </a:r>
          </a:p>
          <a:p>
            <a:pPr marL="391159" indent="-391159" defTabSz="514095">
              <a:spcBef>
                <a:spcPts val="3600"/>
              </a:spcBef>
              <a:defRPr sz="3168"/>
            </a:pPr>
            <a:r>
              <a:t>In most fish the pH of the stomach varies between 2 and 4. </a:t>
            </a:r>
          </a:p>
          <a:p>
            <a:pPr marL="391159" indent="-391159" defTabSz="514095">
              <a:spcBef>
                <a:spcPts val="3600"/>
              </a:spcBef>
              <a:defRPr sz="3168"/>
            </a:pPr>
            <a:r>
              <a:t>Curiosity about versatility of stomachs- The black swallower feeds on bony fishes, which are swallowed whole. With its greatly distensible stomach, it is capable of swallowing prey over twice its length and 10 times its mass</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title"/>
          </p:nvPr>
        </p:nvSpPr>
        <p:spPr>
          <a:prstGeom prst="rect">
            <a:avLst/>
          </a:prstGeom>
        </p:spPr>
        <p:txBody>
          <a:bodyPr/>
          <a:lstStyle/>
          <a:p>
            <a:pPr/>
            <a:r>
              <a:t>Pepsins</a:t>
            </a:r>
          </a:p>
        </p:txBody>
      </p:sp>
      <p:sp>
        <p:nvSpPr>
          <p:cNvPr id="262" name="Shape 262"/>
          <p:cNvSpPr/>
          <p:nvPr>
            <p:ph type="body" idx="1"/>
          </p:nvPr>
        </p:nvSpPr>
        <p:spPr>
          <a:prstGeom prst="rect">
            <a:avLst/>
          </a:prstGeom>
        </p:spPr>
        <p:txBody>
          <a:bodyPr/>
          <a:lstStyle/>
          <a:p>
            <a:pPr marL="391159" indent="-391159" defTabSz="514095">
              <a:spcBef>
                <a:spcPts val="3600"/>
              </a:spcBef>
              <a:defRPr sz="3168"/>
            </a:pPr>
            <a:r>
              <a:t>Pepsinogen (zymogen) and pepsin</a:t>
            </a:r>
          </a:p>
          <a:p>
            <a:pPr marL="391159" indent="-391159" defTabSz="514095">
              <a:spcBef>
                <a:spcPts val="3600"/>
              </a:spcBef>
              <a:defRPr sz="3168"/>
            </a:pPr>
            <a:r>
              <a:t>Need of an acidic environment in the stomach </a:t>
            </a:r>
          </a:p>
          <a:p>
            <a:pPr marL="391159" indent="-391159" defTabSz="514095">
              <a:spcBef>
                <a:spcPts val="3600"/>
              </a:spcBef>
              <a:defRPr sz="3168"/>
            </a:pPr>
            <a:r>
              <a:t> In fishes gastric acid (composed by HCl) and pepsinogen are secreted from the so-called oxynticopeptic cells</a:t>
            </a:r>
          </a:p>
          <a:p>
            <a:pPr marL="391159" indent="-391159" defTabSz="514095">
              <a:spcBef>
                <a:spcPts val="3600"/>
              </a:spcBef>
              <a:defRPr sz="3168"/>
            </a:pPr>
            <a:r>
              <a:t>In most fish the pH of the stomach varies between 2 and 4. </a:t>
            </a:r>
          </a:p>
          <a:p>
            <a:pPr marL="391159" indent="-391159" defTabSz="514095">
              <a:spcBef>
                <a:spcPts val="3600"/>
              </a:spcBef>
              <a:defRPr sz="3168"/>
            </a:pPr>
            <a:r>
              <a:t>Curiosity about versatility of stomachs- The black swallower feeds on bony fishes, which are swallowed whole. With its greatly distensible stomach, it is capable of swallowing prey over twice its length and 10 times its mass</a:t>
            </a:r>
          </a:p>
        </p:txBody>
      </p:sp>
      <p:pic>
        <p:nvPicPr>
          <p:cNvPr id="263" name="pasted-image.png"/>
          <p:cNvPicPr>
            <a:picLocks noChangeAspect="1"/>
          </p:cNvPicPr>
          <p:nvPr/>
        </p:nvPicPr>
        <p:blipFill>
          <a:blip r:embed="rId2">
            <a:extLst/>
          </a:blip>
          <a:stretch>
            <a:fillRect/>
          </a:stretch>
        </p:blipFill>
        <p:spPr>
          <a:xfrm>
            <a:off x="1314450" y="746759"/>
            <a:ext cx="6972300" cy="5689601"/>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5" name="pasted-image.jpg"/>
          <p:cNvPicPr>
            <a:picLocks noChangeAspect="1"/>
          </p:cNvPicPr>
          <p:nvPr/>
        </p:nvPicPr>
        <p:blipFill>
          <a:blip r:embed="rId2">
            <a:extLst/>
          </a:blip>
          <a:stretch>
            <a:fillRect/>
          </a:stretch>
        </p:blipFill>
        <p:spPr>
          <a:xfrm>
            <a:off x="865716" y="958850"/>
            <a:ext cx="4635501" cy="7835900"/>
          </a:xfrm>
          <a:prstGeom prst="rect">
            <a:avLst/>
          </a:prstGeom>
          <a:ln w="12700">
            <a:miter lim="400000"/>
          </a:ln>
        </p:spPr>
      </p:pic>
      <p:pic>
        <p:nvPicPr>
          <p:cNvPr id="266" name="pasted-image.jpg"/>
          <p:cNvPicPr>
            <a:picLocks noChangeAspect="1"/>
          </p:cNvPicPr>
          <p:nvPr/>
        </p:nvPicPr>
        <p:blipFill>
          <a:blip r:embed="rId3">
            <a:extLst/>
          </a:blip>
          <a:stretch>
            <a:fillRect/>
          </a:stretch>
        </p:blipFill>
        <p:spPr>
          <a:xfrm>
            <a:off x="6661085" y="14816"/>
            <a:ext cx="6366999" cy="1798048"/>
          </a:xfrm>
          <a:prstGeom prst="rect">
            <a:avLst/>
          </a:prstGeom>
          <a:ln w="12700">
            <a:miter lim="400000"/>
          </a:ln>
        </p:spPr>
      </p:pic>
      <p:sp>
        <p:nvSpPr>
          <p:cNvPr id="267" name="Shape 267"/>
          <p:cNvSpPr/>
          <p:nvPr/>
        </p:nvSpPr>
        <p:spPr>
          <a:xfrm>
            <a:off x="6502952" y="2247900"/>
            <a:ext cx="5360970" cy="657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Pepsin is important aspartic proteases with many</a:t>
            </a:r>
          </a:p>
          <a:p>
            <a:pPr algn="l">
              <a:defRPr sz="2800"/>
            </a:pPr>
            <a:r>
              <a:t>unique characteristics. It has several industrial applications including collagen extraction, cheese making, fish processing as well as use in medical research. </a:t>
            </a:r>
          </a:p>
          <a:p>
            <a:pPr algn="l">
              <a:defRPr sz="2800"/>
            </a:pPr>
          </a:p>
          <a:p>
            <a:pPr algn="l">
              <a:defRPr sz="2800"/>
            </a:pPr>
            <a:r>
              <a:t>Fish pepsin is primarily present in fish stomach and has</a:t>
            </a:r>
          </a:p>
          <a:p>
            <a:pPr algn="l">
              <a:defRPr sz="2800"/>
            </a:pPr>
            <a:r>
              <a:t>a characteristic pH optimum of 2.0 - 4.0, distinct pH stability ≤ 6.0, a distinct optimum temperature of 30-55ºC.</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pasted-image.jpg"/>
          <p:cNvPicPr>
            <a:picLocks noChangeAspect="1"/>
          </p:cNvPicPr>
          <p:nvPr/>
        </p:nvPicPr>
        <p:blipFill>
          <a:blip r:embed="rId2">
            <a:extLst/>
          </a:blip>
          <a:stretch>
            <a:fillRect/>
          </a:stretch>
        </p:blipFill>
        <p:spPr>
          <a:xfrm>
            <a:off x="865716" y="958850"/>
            <a:ext cx="4635501" cy="7835900"/>
          </a:xfrm>
          <a:prstGeom prst="rect">
            <a:avLst/>
          </a:prstGeom>
          <a:ln w="12700">
            <a:miter lim="400000"/>
          </a:ln>
        </p:spPr>
      </p:pic>
      <p:pic>
        <p:nvPicPr>
          <p:cNvPr id="270" name="pasted-image.jpg"/>
          <p:cNvPicPr>
            <a:picLocks noChangeAspect="1"/>
          </p:cNvPicPr>
          <p:nvPr/>
        </p:nvPicPr>
        <p:blipFill>
          <a:blip r:embed="rId3">
            <a:extLst/>
          </a:blip>
          <a:stretch>
            <a:fillRect/>
          </a:stretch>
        </p:blipFill>
        <p:spPr>
          <a:xfrm>
            <a:off x="7012491" y="2107383"/>
            <a:ext cx="5323443" cy="7381634"/>
          </a:xfrm>
          <a:prstGeom prst="rect">
            <a:avLst/>
          </a:prstGeom>
          <a:ln w="12700">
            <a:miter lim="400000"/>
          </a:ln>
        </p:spPr>
      </p:pic>
      <p:pic>
        <p:nvPicPr>
          <p:cNvPr id="271" name="pasted-image.jpg"/>
          <p:cNvPicPr>
            <a:picLocks noChangeAspect="1"/>
          </p:cNvPicPr>
          <p:nvPr/>
        </p:nvPicPr>
        <p:blipFill>
          <a:blip r:embed="rId4">
            <a:extLst/>
          </a:blip>
          <a:stretch>
            <a:fillRect/>
          </a:stretch>
        </p:blipFill>
        <p:spPr>
          <a:xfrm>
            <a:off x="6661085" y="14816"/>
            <a:ext cx="6366999" cy="1798048"/>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title"/>
          </p:nvPr>
        </p:nvSpPr>
        <p:spPr>
          <a:prstGeom prst="rect">
            <a:avLst/>
          </a:prstGeom>
        </p:spPr>
        <p:txBody>
          <a:bodyPr/>
          <a:lstStyle/>
          <a:p>
            <a:pPr/>
            <a:r>
              <a:t>Pyloric caeca?</a:t>
            </a:r>
          </a:p>
        </p:txBody>
      </p:sp>
      <p:pic>
        <p:nvPicPr>
          <p:cNvPr id="274" name="pasted-image.jpg"/>
          <p:cNvPicPr>
            <a:picLocks noChangeAspect="1"/>
          </p:cNvPicPr>
          <p:nvPr/>
        </p:nvPicPr>
        <p:blipFill>
          <a:blip r:embed="rId2">
            <a:extLst/>
          </a:blip>
          <a:stretch>
            <a:fillRect/>
          </a:stretch>
        </p:blipFill>
        <p:spPr>
          <a:xfrm>
            <a:off x="2160808" y="3409131"/>
            <a:ext cx="8375959" cy="5142203"/>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title"/>
          </p:nvPr>
        </p:nvSpPr>
        <p:spPr>
          <a:prstGeom prst="rect">
            <a:avLst/>
          </a:prstGeom>
        </p:spPr>
        <p:txBody>
          <a:bodyPr/>
          <a:lstStyle/>
          <a:p>
            <a:pPr/>
            <a:r>
              <a:t>Fish</a:t>
            </a:r>
          </a:p>
        </p:txBody>
      </p:sp>
      <p:sp>
        <p:nvSpPr>
          <p:cNvPr id="162" name="Shape 162"/>
          <p:cNvSpPr/>
          <p:nvPr>
            <p:ph type="body" idx="1"/>
          </p:nvPr>
        </p:nvSpPr>
        <p:spPr>
          <a:prstGeom prst="rect">
            <a:avLst/>
          </a:prstGeom>
        </p:spPr>
        <p:txBody>
          <a:bodyPr/>
          <a:lstStyle/>
          <a:p>
            <a:pPr/>
            <a:r>
              <a:t>Fish are the largest phylum of living vertebrates, with around 34,000 fish species out of approximately 50,000 vertebrate species (www.fishbase.com, as of August 2015) </a:t>
            </a:r>
          </a:p>
          <a:p>
            <a:pPr/>
            <a:r>
              <a:t>Fishes inhabit almost every aquatic environment on the planet, presenting an enormous variation in temperature, salinity, oxygen, and other chemical and physical water properties</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title"/>
          </p:nvPr>
        </p:nvSpPr>
        <p:spPr>
          <a:prstGeom prst="rect">
            <a:avLst/>
          </a:prstGeom>
        </p:spPr>
        <p:txBody>
          <a:bodyPr/>
          <a:lstStyle/>
          <a:p>
            <a:pPr/>
            <a:r>
              <a:t>Pyloric caeca</a:t>
            </a:r>
          </a:p>
        </p:txBody>
      </p:sp>
      <p:sp>
        <p:nvSpPr>
          <p:cNvPr id="277" name="Shape 277"/>
          <p:cNvSpPr/>
          <p:nvPr>
            <p:ph type="body" idx="1"/>
          </p:nvPr>
        </p:nvSpPr>
        <p:spPr>
          <a:prstGeom prst="rect">
            <a:avLst/>
          </a:prstGeom>
        </p:spPr>
        <p:txBody>
          <a:bodyPr/>
          <a:lstStyle/>
          <a:p>
            <a:pPr marL="0" indent="0" defTabSz="572516">
              <a:spcBef>
                <a:spcPts val="4100"/>
              </a:spcBef>
              <a:buSzTx/>
              <a:buNone/>
              <a:defRPr sz="3528"/>
            </a:pPr>
            <a:r>
              <a:t>	◦	Organ with fingerlike projections is located near the junction of the stomach and the intestines</a:t>
            </a:r>
          </a:p>
          <a:p>
            <a:pPr marL="0" indent="0" defTabSz="572516">
              <a:spcBef>
                <a:spcPts val="4100"/>
              </a:spcBef>
              <a:buSzTx/>
              <a:buNone/>
              <a:defRPr sz="3528"/>
            </a:pPr>
            <a:r>
              <a:t>	◦	It secretes trypsin and enzymes active in the intestines, it is also considered likely that they are important in </a:t>
            </a:r>
            <a:r>
              <a:rPr b="1" i="1">
                <a:latin typeface="Helvetica"/>
                <a:ea typeface="Helvetica"/>
                <a:cs typeface="Helvetica"/>
                <a:sym typeface="Helvetica"/>
              </a:rPr>
              <a:t>neutralizing the acidity</a:t>
            </a:r>
            <a:r>
              <a:t> of the chyme (i.e., mixture of gastric juices, digesta and mucus) before it reaches the intestines, where the environment is alkaline in contrast to the stomachs acidity.</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prstGeom prst="rect">
            <a:avLst/>
          </a:prstGeom>
        </p:spPr>
        <p:txBody>
          <a:bodyPr/>
          <a:lstStyle/>
          <a:p>
            <a:pPr/>
            <a:r>
              <a:t>Intestine</a:t>
            </a:r>
          </a:p>
        </p:txBody>
      </p:sp>
      <p:sp>
        <p:nvSpPr>
          <p:cNvPr id="280" name="Shape 280"/>
          <p:cNvSpPr/>
          <p:nvPr>
            <p:ph type="body" idx="1"/>
          </p:nvPr>
        </p:nvSpPr>
        <p:spPr>
          <a:prstGeom prst="rect">
            <a:avLst/>
          </a:prstGeom>
        </p:spPr>
        <p:txBody>
          <a:bodyPr/>
          <a:lstStyle/>
          <a:p>
            <a:pPr marL="0" indent="0" defTabSz="490727">
              <a:spcBef>
                <a:spcPts val="3500"/>
              </a:spcBef>
              <a:buSzTx/>
              <a:buNone/>
              <a:defRPr sz="3024"/>
            </a:pPr>
            <a:r>
              <a:t>	◦	The intestine is a long thin tube with a thin double layer musculature, the outer layer being longitudinal and the inner layer being circular.</a:t>
            </a:r>
          </a:p>
          <a:p>
            <a:pPr marL="0" indent="0" defTabSz="490727">
              <a:spcBef>
                <a:spcPts val="3500"/>
              </a:spcBef>
              <a:buSzTx/>
              <a:buNone/>
              <a:defRPr sz="3024"/>
            </a:pPr>
            <a:r>
              <a:t>	◦	Intestines become longer as the diet moves through being carnivorous to omnivorous to detritivorous to herbivorous.</a:t>
            </a:r>
          </a:p>
          <a:p>
            <a:pPr lvl="2" marL="0" indent="384047" defTabSz="490727">
              <a:spcBef>
                <a:spcPts val="3500"/>
              </a:spcBef>
              <a:buSzTx/>
              <a:buNone/>
              <a:defRPr sz="3024"/>
            </a:pPr>
            <a:r>
              <a:t>	      ▪	Carnivorous, have fairly short intestines because such food is easy to chemically break down and digest.</a:t>
            </a:r>
          </a:p>
          <a:p>
            <a:pPr marL="0" indent="0" defTabSz="490727">
              <a:spcBef>
                <a:spcPts val="3500"/>
              </a:spcBef>
              <a:buSzTx/>
              <a:buNone/>
              <a:defRPr sz="3024"/>
            </a:pPr>
            <a:r>
              <a:t>	      ▪	Herbivorous, require longer intestines because plant matter is usually tough and fibrous and more difficult to break down into usable components.</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prstGeom prst="rect">
            <a:avLst/>
          </a:prstGeom>
        </p:spPr>
        <p:txBody>
          <a:bodyPr/>
          <a:lstStyle/>
          <a:p>
            <a:pPr/>
            <a:r>
              <a:t>Intestine</a:t>
            </a:r>
          </a:p>
        </p:txBody>
      </p:sp>
      <p:pic>
        <p:nvPicPr>
          <p:cNvPr id="283" name="pasted-image.jpg"/>
          <p:cNvPicPr>
            <a:picLocks noChangeAspect="1"/>
          </p:cNvPicPr>
          <p:nvPr/>
        </p:nvPicPr>
        <p:blipFill>
          <a:blip r:embed="rId2">
            <a:extLst/>
          </a:blip>
          <a:stretch>
            <a:fillRect/>
          </a:stretch>
        </p:blipFill>
        <p:spPr>
          <a:xfrm>
            <a:off x="3433066" y="2321997"/>
            <a:ext cx="7508266" cy="6862206"/>
          </a:xfrm>
          <a:prstGeom prst="rect">
            <a:avLst/>
          </a:prstGeom>
          <a:ln w="12700">
            <a:miter lim="400000"/>
          </a:ln>
        </p:spPr>
      </p:pic>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title"/>
          </p:nvPr>
        </p:nvSpPr>
        <p:spPr>
          <a:prstGeom prst="rect">
            <a:avLst/>
          </a:prstGeom>
        </p:spPr>
        <p:txBody>
          <a:bodyPr/>
          <a:lstStyle/>
          <a:p>
            <a:pPr/>
            <a:r>
              <a:t>Intestine</a:t>
            </a:r>
          </a:p>
        </p:txBody>
      </p:sp>
      <p:pic>
        <p:nvPicPr>
          <p:cNvPr id="286" name="pasted-image.jpg"/>
          <p:cNvPicPr>
            <a:picLocks noChangeAspect="1"/>
          </p:cNvPicPr>
          <p:nvPr/>
        </p:nvPicPr>
        <p:blipFill>
          <a:blip r:embed="rId2">
            <a:extLst/>
          </a:blip>
          <a:stretch>
            <a:fillRect/>
          </a:stretch>
        </p:blipFill>
        <p:spPr>
          <a:xfrm>
            <a:off x="3435350" y="2732616"/>
            <a:ext cx="6736089" cy="6518210"/>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title"/>
          </p:nvPr>
        </p:nvSpPr>
        <p:spPr>
          <a:prstGeom prst="rect">
            <a:avLst/>
          </a:prstGeom>
        </p:spPr>
        <p:txBody>
          <a:bodyPr/>
          <a:lstStyle/>
          <a:p>
            <a:pPr/>
            <a:r>
              <a:t>Intestine</a:t>
            </a:r>
          </a:p>
        </p:txBody>
      </p:sp>
      <p:sp>
        <p:nvSpPr>
          <p:cNvPr id="289" name="Shape 289"/>
          <p:cNvSpPr/>
          <p:nvPr>
            <p:ph type="body" idx="1"/>
          </p:nvPr>
        </p:nvSpPr>
        <p:spPr>
          <a:prstGeom prst="rect">
            <a:avLst/>
          </a:prstGeom>
        </p:spPr>
        <p:txBody>
          <a:bodyPr/>
          <a:lstStyle/>
          <a:p>
            <a:pPr marL="413384" indent="-413384" defTabSz="543305">
              <a:spcBef>
                <a:spcPts val="3900"/>
              </a:spcBef>
              <a:defRPr sz="3348"/>
            </a:pPr>
            <a:r>
              <a:t>Chyme entering the small intestine stimulates secretions from the pancreas and gallbladder (bile)</a:t>
            </a:r>
          </a:p>
          <a:p>
            <a:pPr marL="413384" indent="-413384" defTabSz="543305">
              <a:spcBef>
                <a:spcPts val="3900"/>
              </a:spcBef>
              <a:defRPr sz="3348"/>
            </a:pPr>
            <a:r>
              <a:t>Pancreatic secretions include bicarbonates (e.g., HCO3- ) which buffer acidity of the chyme</a:t>
            </a:r>
          </a:p>
          <a:p>
            <a:pPr marL="413384" indent="-413384" defTabSz="543305">
              <a:spcBef>
                <a:spcPts val="3900"/>
              </a:spcBef>
              <a:defRPr sz="3348"/>
            </a:pPr>
            <a:r>
              <a:t>When bile (gallbladder) enters in the intestine, it raises the pH and emulsifies fat. Once fats are broken into small globules, which increase their surface area, they can be attacked by pancreatic lipases and digested.  </a:t>
            </a:r>
          </a:p>
          <a:p>
            <a:pPr marL="413384" indent="-413384" defTabSz="543305">
              <a:spcBef>
                <a:spcPts val="3900"/>
              </a:spcBef>
              <a:defRPr sz="3348"/>
            </a:pPr>
            <a:r>
              <a:t>Suite of enzymes in the intestinal environment</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1" name="pasted-image.jpg"/>
          <p:cNvPicPr>
            <a:picLocks noChangeAspect="1"/>
          </p:cNvPicPr>
          <p:nvPr/>
        </p:nvPicPr>
        <p:blipFill>
          <a:blip r:embed="rId2">
            <a:extLst/>
          </a:blip>
          <a:stretch>
            <a:fillRect/>
          </a:stretch>
        </p:blipFill>
        <p:spPr>
          <a:xfrm>
            <a:off x="704850" y="311150"/>
            <a:ext cx="11036300" cy="9131300"/>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3" name="pasted-image.png"/>
          <p:cNvPicPr>
            <a:picLocks noChangeAspect="1"/>
          </p:cNvPicPr>
          <p:nvPr/>
        </p:nvPicPr>
        <p:blipFill>
          <a:blip r:embed="rId2">
            <a:extLst/>
          </a:blip>
          <a:stretch>
            <a:fillRect/>
          </a:stretch>
        </p:blipFill>
        <p:spPr>
          <a:xfrm>
            <a:off x="-401321" y="436880"/>
            <a:ext cx="13350667" cy="10012999"/>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title"/>
          </p:nvPr>
        </p:nvSpPr>
        <p:spPr>
          <a:prstGeom prst="rect">
            <a:avLst/>
          </a:prstGeom>
        </p:spPr>
        <p:txBody>
          <a:bodyPr/>
          <a:lstStyle/>
          <a:p>
            <a:pPr/>
            <a:r>
              <a:t>Gut Length</a:t>
            </a:r>
          </a:p>
        </p:txBody>
      </p:sp>
      <p:pic>
        <p:nvPicPr>
          <p:cNvPr id="296" name="pasted-image.jpg"/>
          <p:cNvPicPr>
            <a:picLocks noChangeAspect="1"/>
          </p:cNvPicPr>
          <p:nvPr/>
        </p:nvPicPr>
        <p:blipFill>
          <a:blip r:embed="rId2">
            <a:extLst/>
          </a:blip>
          <a:stretch>
            <a:fillRect/>
          </a:stretch>
        </p:blipFill>
        <p:spPr>
          <a:xfrm>
            <a:off x="1341966" y="2385483"/>
            <a:ext cx="5773058" cy="6735234"/>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title"/>
          </p:nvPr>
        </p:nvSpPr>
        <p:spPr>
          <a:prstGeom prst="rect">
            <a:avLst/>
          </a:prstGeom>
        </p:spPr>
        <p:txBody>
          <a:bodyPr/>
          <a:lstStyle/>
          <a:p>
            <a:pPr/>
            <a:r>
              <a:t>Intestine </a:t>
            </a:r>
          </a:p>
        </p:txBody>
      </p:sp>
      <p:sp>
        <p:nvSpPr>
          <p:cNvPr id="299" name="Shape 299"/>
          <p:cNvSpPr/>
          <p:nvPr>
            <p:ph type="body" idx="1"/>
          </p:nvPr>
        </p:nvSpPr>
        <p:spPr>
          <a:prstGeom prst="rect">
            <a:avLst/>
          </a:prstGeom>
        </p:spPr>
        <p:txBody>
          <a:bodyPr/>
          <a:lstStyle/>
          <a:p>
            <a:pPr marL="0" indent="0" defTabSz="408940">
              <a:spcBef>
                <a:spcPts val="2900"/>
              </a:spcBef>
              <a:buSzTx/>
              <a:buNone/>
              <a:defRPr sz="2520"/>
            </a:pPr>
            <a:r>
              <a:t>- Most nutrient absorption occurs in the intestine</a:t>
            </a:r>
          </a:p>
          <a:p>
            <a:pPr marL="0" indent="0" defTabSz="408940">
              <a:spcBef>
                <a:spcPts val="2900"/>
              </a:spcBef>
              <a:buSzTx/>
              <a:buNone/>
              <a:defRPr sz="2520"/>
            </a:pPr>
            <a:r>
              <a:t>- Cross-section of the intestinal luma shows that it is highly convoluted, increasing surface area</a:t>
            </a:r>
          </a:p>
          <a:p>
            <a:pPr marL="0" indent="0" defTabSz="408940">
              <a:spcBef>
                <a:spcPts val="2900"/>
              </a:spcBef>
              <a:buSzTx/>
              <a:buNone/>
              <a:defRPr sz="2520"/>
            </a:pPr>
            <a:r>
              <a:t>- Absorption through membrane is either by:</a:t>
            </a:r>
          </a:p>
          <a:p>
            <a:pPr marL="0" indent="0" defTabSz="408940">
              <a:spcBef>
                <a:spcPts val="2900"/>
              </a:spcBef>
              <a:buSzTx/>
              <a:buNone/>
              <a:defRPr sz="2520"/>
            </a:pPr>
            <a:r>
              <a:t>    - Passive transport (concentration gradient, e.g., electrolytes, monosaccharides, some vitamins, smaller amino acids)</a:t>
            </a:r>
          </a:p>
          <a:p>
            <a:pPr marL="0" indent="0" defTabSz="408940">
              <a:spcBef>
                <a:spcPts val="2900"/>
              </a:spcBef>
              <a:buSzTx/>
              <a:buNone/>
              <a:defRPr sz="2520"/>
            </a:pPr>
            <a:r>
              <a:t>    - Active transport (requires ATP)</a:t>
            </a:r>
          </a:p>
          <a:p>
            <a:pPr marL="0" indent="0" defTabSz="408940">
              <a:spcBef>
                <a:spcPts val="2900"/>
              </a:spcBef>
              <a:buSzTx/>
              <a:buNone/>
              <a:defRPr sz="2520"/>
            </a:pPr>
            <a:r>
              <a:t>- Carbohydrates are absorbed as monosaccharides</a:t>
            </a:r>
          </a:p>
          <a:p>
            <a:pPr marL="0" indent="0" defTabSz="408940">
              <a:spcBef>
                <a:spcPts val="2900"/>
              </a:spcBef>
              <a:buSzTx/>
              <a:buNone/>
              <a:defRPr sz="2520"/>
            </a:pPr>
            <a:r>
              <a:t>- All nutrients, excluding some lipids, are absorbed from the intestine via the hepatic portal vein to the liver </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p:nvPr>
        </p:nvSpPr>
        <p:spPr>
          <a:prstGeom prst="rect">
            <a:avLst/>
          </a:prstGeom>
        </p:spPr>
        <p:txBody>
          <a:bodyPr/>
          <a:lstStyle/>
          <a:p>
            <a:pPr/>
            <a:r>
              <a:t>Spiral Valve</a:t>
            </a:r>
          </a:p>
        </p:txBody>
      </p:sp>
      <p:sp>
        <p:nvSpPr>
          <p:cNvPr id="302" name="Shape 302"/>
          <p:cNvSpPr/>
          <p:nvPr>
            <p:ph type="body" idx="1"/>
          </p:nvPr>
        </p:nvSpPr>
        <p:spPr>
          <a:prstGeom prst="rect">
            <a:avLst/>
          </a:prstGeom>
        </p:spPr>
        <p:txBody>
          <a:bodyPr/>
          <a:lstStyle/>
          <a:p>
            <a:pPr marL="0" indent="0">
              <a:buSzTx/>
              <a:buNone/>
            </a:pPr>
            <a:r>
              <a:t>	◦	Corkscrew like structure that runs down the centre of the intestine</a:t>
            </a:r>
          </a:p>
          <a:p>
            <a:pPr marL="0" indent="0">
              <a:buSzTx/>
              <a:buNone/>
            </a:pPr>
            <a:r>
              <a:t>	◦	Found in </a:t>
            </a:r>
            <a:r>
              <a:rPr b="1" i="1">
                <a:latin typeface="Helvetica"/>
                <a:ea typeface="Helvetica"/>
                <a:cs typeface="Helvetica"/>
                <a:sym typeface="Helvetica"/>
              </a:rPr>
              <a:t>sharks, rays and in a few other </a:t>
            </a:r>
            <a:r>
              <a:t>ancient fish</a:t>
            </a:r>
          </a:p>
          <a:p>
            <a:pPr marL="0" indent="0">
              <a:buSzTx/>
              <a:buNone/>
            </a:pPr>
            <a:r>
              <a:t>	◦	It allows a </a:t>
            </a:r>
            <a:r>
              <a:rPr i="1"/>
              <a:t>greater surface area</a:t>
            </a:r>
            <a:r>
              <a:t> for digestion and increased nutrient absorption</a:t>
            </a:r>
          </a:p>
          <a:p>
            <a:pPr marL="0" indent="0">
              <a:buSzTx/>
              <a:buNone/>
            </a:pPr>
            <a:r>
              <a:t>	◦	Because the sharks absorb so much from their food they feed less frequently</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title"/>
          </p:nvPr>
        </p:nvSpPr>
        <p:spPr>
          <a:prstGeom prst="rect">
            <a:avLst/>
          </a:prstGeom>
        </p:spPr>
        <p:txBody>
          <a:bodyPr/>
          <a:lstStyle/>
          <a:p>
            <a:pPr/>
            <a:r>
              <a:t>Fish</a:t>
            </a:r>
          </a:p>
        </p:txBody>
      </p:sp>
      <p:sp>
        <p:nvSpPr>
          <p:cNvPr id="165" name="Shape 165"/>
          <p:cNvSpPr/>
          <p:nvPr>
            <p:ph type="body" idx="1"/>
          </p:nvPr>
        </p:nvSpPr>
        <p:spPr>
          <a:prstGeom prst="rect">
            <a:avLst/>
          </a:prstGeom>
        </p:spPr>
        <p:txBody>
          <a:bodyPr/>
          <a:lstStyle/>
          <a:p>
            <a:pPr/>
            <a:r>
              <a:t>Fishes (as well as other vertebrates), have an alimentary tract that comprises the same basic components: oral cavity (mouth), stomach, intestine and rectum, which serve to ingest and digest food, absorb nutrients, and eliminate undigested material</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title"/>
          </p:nvPr>
        </p:nvSpPr>
        <p:spPr>
          <a:prstGeom prst="rect">
            <a:avLst/>
          </a:prstGeom>
        </p:spPr>
        <p:txBody>
          <a:bodyPr/>
          <a:lstStyle/>
          <a:p>
            <a:pPr/>
            <a:r>
              <a:t>Spiral Valve</a:t>
            </a:r>
          </a:p>
        </p:txBody>
      </p:sp>
      <p:sp>
        <p:nvSpPr>
          <p:cNvPr id="305" name="Shape 305"/>
          <p:cNvSpPr/>
          <p:nvPr>
            <p:ph type="body" idx="1"/>
          </p:nvPr>
        </p:nvSpPr>
        <p:spPr>
          <a:prstGeom prst="rect">
            <a:avLst/>
          </a:prstGeom>
        </p:spPr>
        <p:txBody>
          <a:bodyPr/>
          <a:lstStyle/>
          <a:p>
            <a:pPr marL="0" indent="0">
              <a:buSzTx/>
              <a:buNone/>
            </a:pPr>
            <a:r>
              <a:t>	◦	Corkscrew like structure that runs down the centre of the intestine</a:t>
            </a:r>
          </a:p>
          <a:p>
            <a:pPr marL="0" indent="0">
              <a:buSzTx/>
              <a:buNone/>
            </a:pPr>
            <a:r>
              <a:t>	◦	Found in </a:t>
            </a:r>
            <a:r>
              <a:rPr b="1" i="1">
                <a:latin typeface="Helvetica"/>
                <a:ea typeface="Helvetica"/>
                <a:cs typeface="Helvetica"/>
                <a:sym typeface="Helvetica"/>
              </a:rPr>
              <a:t>sharks, rays and in a few other </a:t>
            </a:r>
            <a:r>
              <a:t>ancient fish</a:t>
            </a:r>
          </a:p>
          <a:p>
            <a:pPr marL="0" indent="0">
              <a:buSzTx/>
              <a:buNone/>
            </a:pPr>
            <a:r>
              <a:t>	◦	It allows a </a:t>
            </a:r>
            <a:r>
              <a:rPr i="1"/>
              <a:t>greater surface area</a:t>
            </a:r>
            <a:r>
              <a:t> for digestion and increased nutrient absorption</a:t>
            </a:r>
          </a:p>
          <a:p>
            <a:pPr marL="0" indent="0">
              <a:buSzTx/>
              <a:buNone/>
            </a:pPr>
            <a:r>
              <a:t>	◦	Because the sharks absorb so much from their food they feed less frequently</a:t>
            </a:r>
          </a:p>
        </p:txBody>
      </p:sp>
      <p:pic>
        <p:nvPicPr>
          <p:cNvPr id="306" name="pasted-image.jpg"/>
          <p:cNvPicPr>
            <a:picLocks noChangeAspect="1"/>
          </p:cNvPicPr>
          <p:nvPr/>
        </p:nvPicPr>
        <p:blipFill>
          <a:blip r:embed="rId2">
            <a:extLst/>
          </a:blip>
          <a:stretch>
            <a:fillRect/>
          </a:stretch>
        </p:blipFill>
        <p:spPr>
          <a:xfrm>
            <a:off x="7965016" y="6773333"/>
            <a:ext cx="3898901" cy="2844801"/>
          </a:xfrm>
          <a:prstGeom prst="rect">
            <a:avLst/>
          </a:prstGeom>
          <a:ln w="12700">
            <a:miter lim="400000"/>
          </a:ln>
        </p:spPr>
      </p:pic>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pPr/>
            <a:r>
              <a:t>Rectum</a:t>
            </a:r>
          </a:p>
        </p:txBody>
      </p:sp>
      <p:sp>
        <p:nvSpPr>
          <p:cNvPr id="309" name="Shape 309"/>
          <p:cNvSpPr/>
          <p:nvPr>
            <p:ph type="body" idx="1"/>
          </p:nvPr>
        </p:nvSpPr>
        <p:spPr>
          <a:prstGeom prst="rect">
            <a:avLst/>
          </a:prstGeom>
        </p:spPr>
        <p:txBody>
          <a:bodyPr/>
          <a:lstStyle/>
          <a:p>
            <a:pPr marL="0" indent="0" defTabSz="514095">
              <a:spcBef>
                <a:spcPts val="3600"/>
              </a:spcBef>
              <a:buSzTx/>
              <a:buNone/>
              <a:defRPr sz="3168"/>
            </a:pPr>
            <a:r>
              <a:t>	◦	The rectum is the end of the intestines and through it feces pass out of the fish’s body and into the surrounding water</a:t>
            </a:r>
          </a:p>
          <a:p>
            <a:pPr marL="0" indent="0" defTabSz="514095">
              <a:spcBef>
                <a:spcPts val="3600"/>
              </a:spcBef>
              <a:buSzTx/>
              <a:buNone/>
              <a:defRPr sz="3168"/>
            </a:pPr>
            <a:r>
              <a:t>	◦	In bony fish the rectum reaches the outside environment through the anus, which is normally situated just in front the urinary and reproductive openings.</a:t>
            </a:r>
          </a:p>
          <a:p>
            <a:pPr marL="0" indent="0" defTabSz="514095">
              <a:spcBef>
                <a:spcPts val="3600"/>
              </a:spcBef>
              <a:buSzTx/>
              <a:buNone/>
              <a:defRPr sz="3168"/>
            </a:pPr>
            <a:r>
              <a:t>	◦	In the </a:t>
            </a:r>
            <a:r>
              <a:rPr i="1"/>
              <a:t>lungfish, sharks and rays</a:t>
            </a:r>
            <a:r>
              <a:t> the rectum opens into the cloaca which also receives wastes (urine) from the kidneys and material from the reproductive organs</a:t>
            </a:r>
          </a:p>
          <a:p>
            <a:pPr marL="0" indent="0" defTabSz="514095">
              <a:spcBef>
                <a:spcPts val="3600"/>
              </a:spcBef>
              <a:buSzTx/>
              <a:buNone/>
              <a:defRPr sz="3168"/>
            </a:pPr>
            <a:r>
              <a:t>	</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1" name="pasted-image.jpg"/>
          <p:cNvPicPr>
            <a:picLocks noChangeAspect="1"/>
          </p:cNvPicPr>
          <p:nvPr/>
        </p:nvPicPr>
        <p:blipFill>
          <a:blip r:embed="rId2">
            <a:extLst/>
          </a:blip>
          <a:stretch>
            <a:fillRect/>
          </a:stretch>
        </p:blipFill>
        <p:spPr>
          <a:xfrm>
            <a:off x="5973066" y="2191835"/>
            <a:ext cx="7508266" cy="6862207"/>
          </a:xfrm>
          <a:prstGeom prst="rect">
            <a:avLst/>
          </a:prstGeom>
          <a:ln w="12700">
            <a:miter lim="400000"/>
          </a:ln>
        </p:spPr>
      </p:pic>
      <p:sp>
        <p:nvSpPr>
          <p:cNvPr id="312" name="Shape 312"/>
          <p:cNvSpPr/>
          <p:nvPr/>
        </p:nvSpPr>
        <p:spPr>
          <a:xfrm>
            <a:off x="1552447" y="3851910"/>
            <a:ext cx="36210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Longer intestine?</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title"/>
          </p:nvPr>
        </p:nvSpPr>
        <p:spPr>
          <a:prstGeom prst="rect">
            <a:avLst/>
          </a:prstGeom>
        </p:spPr>
        <p:txBody>
          <a:bodyPr/>
          <a:lstStyle/>
          <a:p>
            <a:pPr/>
            <a:r>
              <a:t>What about shellfish?</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title"/>
          </p:nvPr>
        </p:nvSpPr>
        <p:spPr>
          <a:prstGeom prst="rect">
            <a:avLst/>
          </a:prstGeom>
        </p:spPr>
        <p:txBody>
          <a:bodyPr/>
          <a:lstStyle/>
          <a:p>
            <a:pPr/>
            <a:r>
              <a:t>What about shellfish?</a:t>
            </a:r>
          </a:p>
        </p:txBody>
      </p:sp>
      <p:sp>
        <p:nvSpPr>
          <p:cNvPr id="317" name="Shape 317"/>
          <p:cNvSpPr/>
          <p:nvPr/>
        </p:nvSpPr>
        <p:spPr>
          <a:xfrm>
            <a:off x="5534905" y="4552950"/>
            <a:ext cx="181645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Bivalves</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title"/>
          </p:nvPr>
        </p:nvSpPr>
        <p:spPr>
          <a:xfrm>
            <a:off x="708940" y="688489"/>
            <a:ext cx="10746757" cy="1587351"/>
          </a:xfrm>
          <a:prstGeom prst="rect">
            <a:avLst/>
          </a:prstGeom>
        </p:spPr>
        <p:txBody>
          <a:bodyPr/>
          <a:lstStyle/>
          <a:p>
            <a:pPr/>
            <a:r>
              <a:t>Taxonomy</a:t>
            </a:r>
          </a:p>
        </p:txBody>
      </p:sp>
      <p:sp>
        <p:nvSpPr>
          <p:cNvPr id="320" name="Shape 320"/>
          <p:cNvSpPr/>
          <p:nvPr>
            <p:ph type="body" idx="1"/>
          </p:nvPr>
        </p:nvSpPr>
        <p:spPr>
          <a:xfrm>
            <a:off x="708940" y="2817706"/>
            <a:ext cx="10746757" cy="5895060"/>
          </a:xfrm>
          <a:prstGeom prst="rect">
            <a:avLst/>
          </a:prstGeom>
        </p:spPr>
        <p:txBody>
          <a:bodyPr/>
          <a:lstStyle/>
          <a:p>
            <a:pPr/>
            <a:r>
              <a:t>Protobranchia</a:t>
            </a:r>
          </a:p>
          <a:p>
            <a:pPr/>
            <a:r>
              <a:t>Anomalodesmata</a:t>
            </a:r>
          </a:p>
          <a:p>
            <a:pPr/>
            <a:r>
              <a:t>Pteriomorphia</a:t>
            </a:r>
          </a:p>
          <a:p>
            <a:pPr/>
            <a:r>
              <a:t>Paleoheterodonta</a:t>
            </a:r>
          </a:p>
          <a:p>
            <a:pPr/>
            <a:r>
              <a:t>Heterodonta</a:t>
            </a:r>
          </a:p>
        </p:txBody>
      </p:sp>
      <p:sp>
        <p:nvSpPr>
          <p:cNvPr id="321" name="Shape 321"/>
          <p:cNvSpPr/>
          <p:nvPr/>
        </p:nvSpPr>
        <p:spPr>
          <a:xfrm>
            <a:off x="4115804" y="4323610"/>
            <a:ext cx="388717" cy="2263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38"/>
                  <a:pt x="10800" y="309"/>
                </a:cubicBezTo>
                <a:lnTo>
                  <a:pt x="10800" y="10491"/>
                </a:lnTo>
                <a:cubicBezTo>
                  <a:pt x="10800" y="10662"/>
                  <a:pt x="15635" y="10800"/>
                  <a:pt x="21600" y="10800"/>
                </a:cubicBezTo>
                <a:cubicBezTo>
                  <a:pt x="15635" y="10800"/>
                  <a:pt x="10800" y="10938"/>
                  <a:pt x="10800" y="11109"/>
                </a:cubicBezTo>
                <a:lnTo>
                  <a:pt x="10800" y="21291"/>
                </a:lnTo>
                <a:cubicBezTo>
                  <a:pt x="10800" y="21462"/>
                  <a:pt x="5965" y="21600"/>
                  <a:pt x="0" y="21600"/>
                </a:cubicBezTo>
              </a:path>
            </a:pathLst>
          </a:custGeom>
          <a:ln w="25400">
            <a:solidFill>
              <a:srgbClr val="663366"/>
            </a:solidFill>
          </a:ln>
        </p:spPr>
        <p:txBody>
          <a:bodyPr lIns="65023" tIns="65023" rIns="65023" bIns="65023" anchor="ctr"/>
          <a:lstStyle/>
          <a:p>
            <a:pPr defTabSz="650240">
              <a:defRPr sz="2400">
                <a:latin typeface="Rockwell"/>
                <a:ea typeface="Rockwell"/>
                <a:cs typeface="Rockwell"/>
                <a:sym typeface="Rockwell"/>
              </a:defRPr>
            </a:pPr>
          </a:p>
        </p:txBody>
      </p:sp>
      <p:sp>
        <p:nvSpPr>
          <p:cNvPr id="322" name="Shape 322"/>
          <p:cNvSpPr/>
          <p:nvPr/>
        </p:nvSpPr>
        <p:spPr>
          <a:xfrm>
            <a:off x="4504519" y="5102182"/>
            <a:ext cx="2472727" cy="561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800">
                <a:latin typeface="Rockwell"/>
                <a:ea typeface="Rockwell"/>
                <a:cs typeface="Rockwell"/>
                <a:sym typeface="Rockwell"/>
              </a:defRPr>
            </a:lvl1pPr>
          </a:lstStyle>
          <a:p>
            <a:pPr/>
            <a:r>
              <a:t>Lamellibranchia</a:t>
            </a:r>
          </a:p>
        </p:txBody>
      </p:sp>
      <p:grpSp>
        <p:nvGrpSpPr>
          <p:cNvPr id="325" name="Group 325"/>
          <p:cNvGrpSpPr/>
          <p:nvPr/>
        </p:nvGrpSpPr>
        <p:grpSpPr>
          <a:xfrm>
            <a:off x="3544164" y="132091"/>
            <a:ext cx="7477047" cy="2953688"/>
            <a:chOff x="0" y="0"/>
            <a:chExt cx="7477046" cy="2953686"/>
          </a:xfrm>
        </p:grpSpPr>
        <p:pic>
          <p:nvPicPr>
            <p:cNvPr id="323" name="image10.jpg" descr="Protobranchia - Encyclopedia of Life.jpg"/>
            <p:cNvPicPr>
              <a:picLocks noChangeAspect="1"/>
            </p:cNvPicPr>
            <p:nvPr/>
          </p:nvPicPr>
          <p:blipFill>
            <a:blip r:embed="rId3">
              <a:extLst/>
            </a:blip>
            <a:stretch>
              <a:fillRect/>
            </a:stretch>
          </p:blipFill>
          <p:spPr>
            <a:xfrm>
              <a:off x="4565782" y="0"/>
              <a:ext cx="2911265" cy="2143749"/>
            </a:xfrm>
            <a:prstGeom prst="rect">
              <a:avLst/>
            </a:prstGeom>
            <a:ln w="12700" cap="flat">
              <a:solidFill>
                <a:srgbClr val="B465BB"/>
              </a:solidFill>
              <a:prstDash val="solid"/>
              <a:round/>
            </a:ln>
            <a:effectLst/>
          </p:spPr>
        </p:pic>
        <p:sp>
          <p:nvSpPr>
            <p:cNvPr id="324" name="Shape 324"/>
            <p:cNvSpPr/>
            <p:nvPr/>
          </p:nvSpPr>
          <p:spPr>
            <a:xfrm flipV="1">
              <a:off x="0" y="850985"/>
              <a:ext cx="5144066" cy="2102702"/>
            </a:xfrm>
            <a:prstGeom prst="line">
              <a:avLst/>
            </a:prstGeom>
            <a:noFill/>
            <a:ln w="25400" cap="flat">
              <a:solidFill>
                <a:srgbClr val="663366"/>
              </a:solidFill>
              <a:prstDash val="solid"/>
              <a:round/>
            </a:ln>
            <a:effectLst/>
          </p:spPr>
          <p:txBody>
            <a:bodyPr wrap="square" lIns="65023" tIns="65023" rIns="65023" bIns="65023" numCol="1" anchor="t">
              <a:noAutofit/>
            </a:bodyPr>
            <a:lstStyle/>
            <a:p>
              <a:pPr algn="l" defTabSz="650240">
                <a:defRPr sz="2400">
                  <a:latin typeface="Rockwell"/>
                  <a:ea typeface="Rockwell"/>
                  <a:cs typeface="Rockwell"/>
                  <a:sym typeface="Rockwell"/>
                </a:defRPr>
              </a:pPr>
            </a:p>
          </p:txBody>
        </p:sp>
      </p:grpSp>
      <p:grpSp>
        <p:nvGrpSpPr>
          <p:cNvPr id="328" name="Group 328"/>
          <p:cNvGrpSpPr/>
          <p:nvPr/>
        </p:nvGrpSpPr>
        <p:grpSpPr>
          <a:xfrm>
            <a:off x="4115804" y="1893267"/>
            <a:ext cx="5364925" cy="2430344"/>
            <a:chOff x="0" y="0"/>
            <a:chExt cx="5364924" cy="2430343"/>
          </a:xfrm>
        </p:grpSpPr>
        <p:pic>
          <p:nvPicPr>
            <p:cNvPr id="326" name="image11.jpg" descr="pandora_arcuata1.jpg"/>
            <p:cNvPicPr>
              <a:picLocks noChangeAspect="1"/>
            </p:cNvPicPr>
            <p:nvPr/>
          </p:nvPicPr>
          <p:blipFill>
            <a:blip r:embed="rId4">
              <a:extLst/>
            </a:blip>
            <a:stretch>
              <a:fillRect/>
            </a:stretch>
          </p:blipFill>
          <p:spPr>
            <a:xfrm>
              <a:off x="1354858" y="0"/>
              <a:ext cx="4010066" cy="2430344"/>
            </a:xfrm>
            <a:prstGeom prst="rect">
              <a:avLst/>
            </a:prstGeom>
            <a:ln w="12700" cap="flat">
              <a:solidFill>
                <a:srgbClr val="B465BB"/>
              </a:solidFill>
              <a:prstDash val="solid"/>
              <a:round/>
            </a:ln>
            <a:effectLst/>
          </p:spPr>
        </p:pic>
        <p:sp>
          <p:nvSpPr>
            <p:cNvPr id="327" name="Shape 327"/>
            <p:cNvSpPr/>
            <p:nvPr/>
          </p:nvSpPr>
          <p:spPr>
            <a:xfrm flipV="1">
              <a:off x="-1" y="1527077"/>
              <a:ext cx="1874980" cy="489097"/>
            </a:xfrm>
            <a:prstGeom prst="line">
              <a:avLst/>
            </a:prstGeom>
            <a:noFill/>
            <a:ln w="25400" cap="flat">
              <a:solidFill>
                <a:srgbClr val="663366"/>
              </a:solidFill>
              <a:prstDash val="solid"/>
              <a:round/>
            </a:ln>
            <a:effectLst/>
          </p:spPr>
          <p:txBody>
            <a:bodyPr wrap="square" lIns="65023" tIns="65023" rIns="65023" bIns="65023" numCol="1" anchor="t">
              <a:noAutofit/>
            </a:bodyPr>
            <a:lstStyle/>
            <a:p>
              <a:pPr algn="l" defTabSz="650240">
                <a:defRPr sz="2400">
                  <a:latin typeface="Rockwell"/>
                  <a:ea typeface="Rockwell"/>
                  <a:cs typeface="Rockwell"/>
                  <a:sym typeface="Rockwell"/>
                </a:defRPr>
              </a:pPr>
            </a:p>
          </p:txBody>
        </p:sp>
      </p:grpSp>
      <p:grpSp>
        <p:nvGrpSpPr>
          <p:cNvPr id="331" name="Group 331"/>
          <p:cNvGrpSpPr/>
          <p:nvPr/>
        </p:nvGrpSpPr>
        <p:grpSpPr>
          <a:xfrm>
            <a:off x="3544164" y="3420344"/>
            <a:ext cx="9460636" cy="3166629"/>
            <a:chOff x="0" y="0"/>
            <a:chExt cx="9460634" cy="3166627"/>
          </a:xfrm>
        </p:grpSpPr>
        <p:pic>
          <p:nvPicPr>
            <p:cNvPr id="329" name="image12.jpg" descr="PS Restoration Fund B. Peabody O. lurida.jpg"/>
            <p:cNvPicPr>
              <a:picLocks noChangeAspect="1"/>
            </p:cNvPicPr>
            <p:nvPr/>
          </p:nvPicPr>
          <p:blipFill>
            <a:blip r:embed="rId5">
              <a:extLst/>
            </a:blip>
            <a:stretch>
              <a:fillRect/>
            </a:stretch>
          </p:blipFill>
          <p:spPr>
            <a:xfrm>
              <a:off x="5144066" y="0"/>
              <a:ext cx="4316569" cy="3166628"/>
            </a:xfrm>
            <a:prstGeom prst="rect">
              <a:avLst/>
            </a:prstGeom>
            <a:ln w="12700" cap="flat">
              <a:solidFill>
                <a:srgbClr val="B465BB"/>
              </a:solidFill>
              <a:prstDash val="solid"/>
              <a:round/>
            </a:ln>
            <a:effectLst/>
          </p:spPr>
        </p:pic>
        <p:sp>
          <p:nvSpPr>
            <p:cNvPr id="330" name="Shape 330"/>
            <p:cNvSpPr/>
            <p:nvPr/>
          </p:nvSpPr>
          <p:spPr>
            <a:xfrm>
              <a:off x="0" y="1334999"/>
              <a:ext cx="5936563" cy="346840"/>
            </a:xfrm>
            <a:prstGeom prst="line">
              <a:avLst/>
            </a:prstGeom>
            <a:noFill/>
            <a:ln w="25400" cap="flat">
              <a:solidFill>
                <a:srgbClr val="663366"/>
              </a:solidFill>
              <a:prstDash val="solid"/>
              <a:round/>
            </a:ln>
            <a:effectLst/>
          </p:spPr>
          <p:txBody>
            <a:bodyPr wrap="square" lIns="65023" tIns="65023" rIns="65023" bIns="65023" numCol="1" anchor="t">
              <a:noAutofit/>
            </a:bodyPr>
            <a:lstStyle/>
            <a:p>
              <a:pPr algn="l" defTabSz="650240">
                <a:defRPr sz="2400">
                  <a:latin typeface="Rockwell"/>
                  <a:ea typeface="Rockwell"/>
                  <a:cs typeface="Rockwell"/>
                  <a:sym typeface="Rockwell"/>
                </a:defRPr>
              </a:pPr>
            </a:p>
          </p:txBody>
        </p:sp>
      </p:grpSp>
      <p:grpSp>
        <p:nvGrpSpPr>
          <p:cNvPr id="334" name="Group 334"/>
          <p:cNvGrpSpPr/>
          <p:nvPr/>
        </p:nvGrpSpPr>
        <p:grpSpPr>
          <a:xfrm>
            <a:off x="4115804" y="5671228"/>
            <a:ext cx="7621952" cy="4082373"/>
            <a:chOff x="0" y="0"/>
            <a:chExt cx="7621951" cy="4082372"/>
          </a:xfrm>
        </p:grpSpPr>
        <p:pic>
          <p:nvPicPr>
            <p:cNvPr id="332" name="image13.jpg" descr="freshwater mussel.jpg"/>
            <p:cNvPicPr>
              <a:picLocks noChangeAspect="1"/>
            </p:cNvPicPr>
            <p:nvPr/>
          </p:nvPicPr>
          <p:blipFill>
            <a:blip r:embed="rId6">
              <a:extLst/>
            </a:blip>
            <a:stretch>
              <a:fillRect/>
            </a:stretch>
          </p:blipFill>
          <p:spPr>
            <a:xfrm>
              <a:off x="3359892" y="915744"/>
              <a:ext cx="4262060" cy="3166629"/>
            </a:xfrm>
            <a:prstGeom prst="rect">
              <a:avLst/>
            </a:prstGeom>
            <a:ln w="12700" cap="flat">
              <a:solidFill>
                <a:srgbClr val="B465BB"/>
              </a:solidFill>
              <a:prstDash val="solid"/>
              <a:round/>
            </a:ln>
            <a:effectLst/>
          </p:spPr>
        </p:pic>
        <p:sp>
          <p:nvSpPr>
            <p:cNvPr id="333" name="Shape 333"/>
            <p:cNvSpPr/>
            <p:nvPr/>
          </p:nvSpPr>
          <p:spPr>
            <a:xfrm>
              <a:off x="-1" y="0"/>
              <a:ext cx="3359894" cy="1438926"/>
            </a:xfrm>
            <a:prstGeom prst="line">
              <a:avLst/>
            </a:prstGeom>
            <a:noFill/>
            <a:ln w="25400" cap="flat">
              <a:solidFill>
                <a:srgbClr val="663366"/>
              </a:solidFill>
              <a:prstDash val="solid"/>
              <a:round/>
            </a:ln>
            <a:effectLst/>
          </p:spPr>
          <p:txBody>
            <a:bodyPr wrap="square" lIns="65023" tIns="65023" rIns="65023" bIns="65023" numCol="1" anchor="t">
              <a:noAutofit/>
            </a:bodyPr>
            <a:lstStyle/>
            <a:p>
              <a:pPr algn="l" defTabSz="650240">
                <a:defRPr sz="2400">
                  <a:latin typeface="Rockwell"/>
                  <a:ea typeface="Rockwell"/>
                  <a:cs typeface="Rockwell"/>
                  <a:sym typeface="Rockwell"/>
                </a:defRPr>
              </a:pPr>
            </a:p>
          </p:txBody>
        </p:sp>
      </p:grpSp>
      <p:grpSp>
        <p:nvGrpSpPr>
          <p:cNvPr id="337" name="Group 337"/>
          <p:cNvGrpSpPr/>
          <p:nvPr/>
        </p:nvGrpSpPr>
        <p:grpSpPr>
          <a:xfrm>
            <a:off x="1814132" y="6586971"/>
            <a:ext cx="3460066" cy="3166630"/>
            <a:chOff x="0" y="0"/>
            <a:chExt cx="3460064" cy="3166628"/>
          </a:xfrm>
        </p:grpSpPr>
        <p:pic>
          <p:nvPicPr>
            <p:cNvPr id="335" name="image14.jpg" descr="common cockle.jpg"/>
            <p:cNvPicPr>
              <a:picLocks noChangeAspect="1"/>
            </p:cNvPicPr>
            <p:nvPr/>
          </p:nvPicPr>
          <p:blipFill>
            <a:blip r:embed="rId7">
              <a:extLst/>
            </a:blip>
            <a:stretch>
              <a:fillRect/>
            </a:stretch>
          </p:blipFill>
          <p:spPr>
            <a:xfrm>
              <a:off x="0" y="356106"/>
              <a:ext cx="3460065" cy="2810522"/>
            </a:xfrm>
            <a:prstGeom prst="rect">
              <a:avLst/>
            </a:prstGeom>
            <a:ln w="12700" cap="flat">
              <a:solidFill>
                <a:srgbClr val="B465BB"/>
              </a:solidFill>
              <a:prstDash val="solid"/>
              <a:round/>
            </a:ln>
            <a:effectLst/>
          </p:spPr>
        </p:pic>
        <p:sp>
          <p:nvSpPr>
            <p:cNvPr id="336" name="Shape 336"/>
            <p:cNvSpPr/>
            <p:nvPr/>
          </p:nvSpPr>
          <p:spPr>
            <a:xfrm>
              <a:off x="929737" y="-1"/>
              <a:ext cx="388715" cy="523182"/>
            </a:xfrm>
            <a:prstGeom prst="line">
              <a:avLst/>
            </a:prstGeom>
            <a:noFill/>
            <a:ln w="25400" cap="flat">
              <a:solidFill>
                <a:srgbClr val="663366"/>
              </a:solidFill>
              <a:prstDash val="solid"/>
              <a:round/>
            </a:ln>
            <a:effectLst/>
          </p:spPr>
          <p:txBody>
            <a:bodyPr wrap="square" lIns="65023" tIns="65023" rIns="65023" bIns="65023" numCol="1" anchor="t">
              <a:noAutofit/>
            </a:bodyPr>
            <a:lstStyle/>
            <a:p>
              <a:pPr algn="l" defTabSz="650240">
                <a:defRPr sz="2400">
                  <a:latin typeface="Rockwell"/>
                  <a:ea typeface="Rockwell"/>
                  <a:cs typeface="Rockwell"/>
                  <a:sym typeface="Rockwell"/>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8" grpId="2"/>
      <p:bldP build="whole" bldLvl="1" animBg="1" rev="0" advAuto="0" spid="334" grpId="4"/>
      <p:bldP build="whole" bldLvl="1" animBg="1" rev="0" advAuto="0" spid="331" grpId="3"/>
      <p:bldP build="whole" bldLvl="1" animBg="1" rev="0" advAuto="0" spid="325" grpId="1"/>
      <p:bldP build="whole" bldLvl="1" animBg="1" rev="0" advAuto="0" spid="337" grpId="5"/>
    </p:bldLst>
  </p:timing>
</p:sld>
</file>

<file path=ppt/slides/slide5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41" name="Shape 341"/>
          <p:cNvSpPr/>
          <p:nvPr>
            <p:ph type="title"/>
          </p:nvPr>
        </p:nvSpPr>
        <p:spPr>
          <a:xfrm>
            <a:off x="708940" y="688489"/>
            <a:ext cx="10746757" cy="1587351"/>
          </a:xfrm>
          <a:prstGeom prst="rect">
            <a:avLst/>
          </a:prstGeom>
        </p:spPr>
        <p:txBody>
          <a:bodyPr/>
          <a:lstStyle/>
          <a:p>
            <a:pPr/>
            <a:r>
              <a:t>Subclass Protobranchia</a:t>
            </a:r>
          </a:p>
        </p:txBody>
      </p:sp>
      <p:sp>
        <p:nvSpPr>
          <p:cNvPr id="342" name="Shape 342"/>
          <p:cNvSpPr/>
          <p:nvPr>
            <p:ph type="body" idx="1"/>
          </p:nvPr>
        </p:nvSpPr>
        <p:spPr>
          <a:xfrm>
            <a:off x="708940" y="2817706"/>
            <a:ext cx="10746757" cy="5895060"/>
          </a:xfrm>
          <a:prstGeom prst="rect">
            <a:avLst/>
          </a:prstGeom>
        </p:spPr>
        <p:txBody>
          <a:bodyPr/>
          <a:lstStyle/>
          <a:p>
            <a:pPr/>
            <a:r>
              <a:t>Defining Characteristics</a:t>
            </a:r>
          </a:p>
          <a:p>
            <a:pPr lvl="1" marL="533400" indent="-304800">
              <a:spcBef>
                <a:spcPts val="800"/>
              </a:spcBef>
              <a:buClr>
                <a:srgbClr val="B870B8"/>
              </a:buClr>
              <a:defRPr sz="2400"/>
            </a:pPr>
            <a:r>
              <a:t>Small gills function just for gas exchange</a:t>
            </a:r>
          </a:p>
          <a:p>
            <a:pPr lvl="1" marL="533400" indent="-304800">
              <a:spcBef>
                <a:spcPts val="800"/>
              </a:spcBef>
              <a:buClr>
                <a:srgbClr val="B870B8"/>
              </a:buClr>
              <a:defRPr sz="2400"/>
            </a:pPr>
            <a:r>
              <a:t>Collect food with palp proboscides</a:t>
            </a:r>
          </a:p>
          <a:p>
            <a:pPr/>
            <a:r>
              <a:t>Primitive physiology - ancestral</a:t>
            </a:r>
          </a:p>
          <a:p>
            <a:pPr/>
            <a:r>
              <a:t>100% marine</a:t>
            </a:r>
          </a:p>
          <a:p>
            <a:pPr/>
            <a:r>
              <a:t>Found in soft substrates</a:t>
            </a:r>
          </a:p>
          <a:p>
            <a:pPr/>
            <a:r>
              <a:t>Found in deep waters (&gt;1000m)</a:t>
            </a:r>
          </a:p>
          <a:p>
            <a:pPr/>
            <a:r>
              <a:t>Example genus: </a:t>
            </a:r>
            <a:r>
              <a:rPr i="1"/>
              <a:t>Yoldia</a:t>
            </a:r>
          </a:p>
        </p:txBody>
      </p:sp>
      <p:pic>
        <p:nvPicPr>
          <p:cNvPr id="343" name="image15.jpg" descr="Protobranchia - Encyclopedia of Life.jpg"/>
          <p:cNvPicPr>
            <a:picLocks noChangeAspect="1"/>
          </p:cNvPicPr>
          <p:nvPr/>
        </p:nvPicPr>
        <p:blipFill>
          <a:blip r:embed="rId3">
            <a:extLst/>
          </a:blip>
          <a:stretch>
            <a:fillRect/>
          </a:stretch>
        </p:blipFill>
        <p:spPr>
          <a:xfrm>
            <a:off x="6945655" y="4242116"/>
            <a:ext cx="5635414" cy="5003236"/>
          </a:xfrm>
          <a:prstGeom prst="rect">
            <a:avLst/>
          </a:prstGeom>
          <a:ln w="12700">
            <a:solidFill>
              <a:srgbClr val="B465BB"/>
            </a:solidFill>
          </a:ln>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47" name="Shape 347"/>
          <p:cNvSpPr/>
          <p:nvPr>
            <p:ph type="title"/>
          </p:nvPr>
        </p:nvSpPr>
        <p:spPr>
          <a:xfrm>
            <a:off x="708940" y="688489"/>
            <a:ext cx="10746757" cy="1587351"/>
          </a:xfrm>
          <a:prstGeom prst="rect">
            <a:avLst/>
          </a:prstGeom>
        </p:spPr>
        <p:txBody>
          <a:bodyPr/>
          <a:lstStyle/>
          <a:p>
            <a:pPr/>
            <a:r>
              <a:t>Protobranchia Gills</a:t>
            </a:r>
          </a:p>
        </p:txBody>
      </p:sp>
      <p:sp>
        <p:nvSpPr>
          <p:cNvPr id="348" name="Shape 348"/>
          <p:cNvSpPr/>
          <p:nvPr>
            <p:ph type="body" idx="1"/>
          </p:nvPr>
        </p:nvSpPr>
        <p:spPr>
          <a:xfrm>
            <a:off x="708940" y="2817706"/>
            <a:ext cx="10746757" cy="5895060"/>
          </a:xfrm>
          <a:prstGeom prst="rect">
            <a:avLst/>
          </a:prstGeom>
        </p:spPr>
        <p:txBody>
          <a:bodyPr/>
          <a:lstStyle/>
          <a:p>
            <a:pPr/>
            <a:r>
              <a:t>One pair of gills, flank body</a:t>
            </a:r>
          </a:p>
          <a:p>
            <a:pPr/>
            <a:r>
              <a:t>Each gill has 2 parts: demibranchs</a:t>
            </a:r>
          </a:p>
          <a:p>
            <a:pPr lvl="1" marL="320039" indent="-320039"/>
            <a:r>
              <a:t>Bipectinate – 2 demibranchs extend from opposite sides of central gill axis</a:t>
            </a:r>
            <a:endParaRPr sz="2400"/>
          </a:p>
          <a:p>
            <a:pPr/>
            <a:r>
              <a:t>Gill filaments divide mantle cavity into in- and excurrent chambers</a:t>
            </a:r>
          </a:p>
          <a:p>
            <a:pPr/>
            <a:r>
              <a:t>Ciliated filament edges move water &amp; clean gills</a:t>
            </a:r>
          </a:p>
        </p:txBody>
      </p:sp>
      <p:pic>
        <p:nvPicPr>
          <p:cNvPr id="349" name="image16.jpeg" descr="protobranch gills.jpg"/>
          <p:cNvPicPr>
            <a:picLocks noChangeAspect="1"/>
          </p:cNvPicPr>
          <p:nvPr/>
        </p:nvPicPr>
        <p:blipFill>
          <a:blip r:embed="rId3">
            <a:extLst/>
          </a:blip>
          <a:stretch>
            <a:fillRect/>
          </a:stretch>
        </p:blipFill>
        <p:spPr>
          <a:xfrm>
            <a:off x="6957103" y="276640"/>
            <a:ext cx="4186794" cy="3537331"/>
          </a:xfrm>
          <a:prstGeom prst="rect">
            <a:avLst/>
          </a:prstGeom>
          <a:ln w="12700">
            <a:miter lim="400000"/>
          </a:ln>
        </p:spPr>
      </p:pic>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ph type="title"/>
          </p:nvPr>
        </p:nvSpPr>
        <p:spPr>
          <a:xfrm>
            <a:off x="708940" y="688489"/>
            <a:ext cx="10746757" cy="1587351"/>
          </a:xfrm>
          <a:prstGeom prst="rect">
            <a:avLst/>
          </a:prstGeom>
        </p:spPr>
        <p:txBody>
          <a:bodyPr/>
          <a:lstStyle/>
          <a:p>
            <a:pPr/>
            <a:r>
              <a:t>Protobranchia Feeding</a:t>
            </a:r>
          </a:p>
        </p:txBody>
      </p:sp>
      <p:sp>
        <p:nvSpPr>
          <p:cNvPr id="354" name="Shape 354"/>
          <p:cNvSpPr/>
          <p:nvPr>
            <p:ph type="body" idx="1"/>
          </p:nvPr>
        </p:nvSpPr>
        <p:spPr>
          <a:xfrm>
            <a:off x="708940" y="2817706"/>
            <a:ext cx="10746757" cy="5895060"/>
          </a:xfrm>
          <a:prstGeom prst="rect">
            <a:avLst/>
          </a:prstGeom>
        </p:spPr>
        <p:txBody>
          <a:bodyPr/>
          <a:lstStyle/>
          <a:p>
            <a:pPr/>
            <a:r>
              <a:t>Selective deposit feeders (primitive)</a:t>
            </a:r>
          </a:p>
          <a:p>
            <a:pPr/>
            <a:r>
              <a:t>Traps particles in mucus on palp proboscide</a:t>
            </a:r>
          </a:p>
          <a:p>
            <a:pPr/>
            <a:r>
              <a:t>Particles travel along ventral proboscide cilia to labial palp</a:t>
            </a:r>
          </a:p>
          <a:p>
            <a:pPr/>
            <a:r>
              <a:t>Ciliated ridges of labial palp sort particles</a:t>
            </a:r>
          </a:p>
          <a:p>
            <a:pPr lvl="1" marL="533400" indent="-304800">
              <a:spcBef>
                <a:spcPts val="800"/>
              </a:spcBef>
              <a:buClr>
                <a:srgbClr val="B870B8"/>
              </a:buClr>
              <a:defRPr sz="2400"/>
            </a:pPr>
            <a:r>
              <a:t>Nutritious are ingested</a:t>
            </a:r>
          </a:p>
          <a:p>
            <a:pPr lvl="1" marL="533400" indent="-304800">
              <a:spcBef>
                <a:spcPts val="800"/>
              </a:spcBef>
              <a:buClr>
                <a:srgbClr val="B870B8"/>
              </a:buClr>
              <a:defRPr sz="2400"/>
            </a:pPr>
            <a:r>
              <a:t>Non-nutritious and toxic are expelled = pseudofeces</a:t>
            </a:r>
          </a:p>
        </p:txBody>
      </p:sp>
      <p:pic>
        <p:nvPicPr>
          <p:cNvPr id="355" name="image17.jpg" descr="Ward &amp; Shumway.jpg"/>
          <p:cNvPicPr>
            <a:picLocks noChangeAspect="1"/>
          </p:cNvPicPr>
          <p:nvPr/>
        </p:nvPicPr>
        <p:blipFill>
          <a:blip r:embed="rId3">
            <a:extLst/>
          </a:blip>
          <a:stretch>
            <a:fillRect/>
          </a:stretch>
        </p:blipFill>
        <p:spPr>
          <a:xfrm>
            <a:off x="3504768" y="7178740"/>
            <a:ext cx="5432671" cy="2574861"/>
          </a:xfrm>
          <a:prstGeom prst="rect">
            <a:avLst/>
          </a:prstGeom>
          <a:ln w="12700">
            <a:solidFill>
              <a:srgbClr val="B465BB"/>
            </a:solidFill>
          </a:ln>
        </p:spPr>
      </p:pic>
      <p:sp>
        <p:nvSpPr>
          <p:cNvPr id="356" name="Shape 356"/>
          <p:cNvSpPr/>
          <p:nvPr/>
        </p:nvSpPr>
        <p:spPr>
          <a:xfrm>
            <a:off x="8937438" y="9228327"/>
            <a:ext cx="3089843"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Rockwell"/>
                <a:ea typeface="Rockwell"/>
                <a:cs typeface="Rockwell"/>
                <a:sym typeface="Rockwell"/>
              </a:defRPr>
            </a:lvl1pPr>
          </a:lstStyle>
          <a:p>
            <a:pPr/>
            <a:r>
              <a:t>Ward &amp; Shumway 2004</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title"/>
          </p:nvPr>
        </p:nvSpPr>
        <p:spPr>
          <a:xfrm>
            <a:off x="708940" y="688489"/>
            <a:ext cx="10746757" cy="1587351"/>
          </a:xfrm>
          <a:prstGeom prst="rect">
            <a:avLst/>
          </a:prstGeom>
        </p:spPr>
        <p:txBody>
          <a:bodyPr/>
          <a:lstStyle/>
          <a:p>
            <a:pPr/>
            <a:r>
              <a:t>Protobranchia Feeding</a:t>
            </a:r>
          </a:p>
        </p:txBody>
      </p:sp>
      <p:sp>
        <p:nvSpPr>
          <p:cNvPr id="361" name="Shape 361"/>
          <p:cNvSpPr/>
          <p:nvPr>
            <p:ph type="body" idx="1"/>
          </p:nvPr>
        </p:nvSpPr>
        <p:spPr>
          <a:xfrm>
            <a:off x="708940" y="2817706"/>
            <a:ext cx="10746757" cy="5895060"/>
          </a:xfrm>
          <a:prstGeom prst="rect">
            <a:avLst/>
          </a:prstGeom>
        </p:spPr>
        <p:txBody>
          <a:bodyPr/>
          <a:lstStyle/>
          <a:p>
            <a:pPr/>
            <a:r>
              <a:t>Selective deposit feeders (primitive)</a:t>
            </a:r>
          </a:p>
          <a:p>
            <a:pPr/>
            <a:r>
              <a:t>Traps particles in mucus on palp proboscide</a:t>
            </a:r>
          </a:p>
          <a:p>
            <a:pPr/>
            <a:r>
              <a:t>Particles travel along ventral proboscide cilia to labial palp</a:t>
            </a:r>
          </a:p>
          <a:p>
            <a:pPr/>
            <a:r>
              <a:t>Ciliated ridges of labial palp sort particles</a:t>
            </a:r>
          </a:p>
          <a:p>
            <a:pPr lvl="1" marL="533400" indent="-304800">
              <a:spcBef>
                <a:spcPts val="800"/>
              </a:spcBef>
              <a:buClr>
                <a:srgbClr val="B870B8"/>
              </a:buClr>
              <a:defRPr sz="2400"/>
            </a:pPr>
            <a:r>
              <a:t>Nutritious are ingested</a:t>
            </a:r>
          </a:p>
          <a:p>
            <a:pPr lvl="1" marL="533400" indent="-304800">
              <a:spcBef>
                <a:spcPts val="800"/>
              </a:spcBef>
              <a:buClr>
                <a:srgbClr val="B870B8"/>
              </a:buClr>
              <a:defRPr sz="2400"/>
            </a:pPr>
            <a:r>
              <a:t>Non-nutritious and toxic are expelled = pseudofeces</a:t>
            </a:r>
          </a:p>
        </p:txBody>
      </p:sp>
      <p:pic>
        <p:nvPicPr>
          <p:cNvPr id="362" name="image17.jpg" descr="Ward &amp; Shumway.jpg"/>
          <p:cNvPicPr>
            <a:picLocks noChangeAspect="1"/>
          </p:cNvPicPr>
          <p:nvPr/>
        </p:nvPicPr>
        <p:blipFill>
          <a:blip r:embed="rId3">
            <a:extLst/>
          </a:blip>
          <a:stretch>
            <a:fillRect/>
          </a:stretch>
        </p:blipFill>
        <p:spPr>
          <a:xfrm>
            <a:off x="3504768" y="7178740"/>
            <a:ext cx="5432671" cy="2574861"/>
          </a:xfrm>
          <a:prstGeom prst="rect">
            <a:avLst/>
          </a:prstGeom>
          <a:ln w="12700">
            <a:solidFill>
              <a:srgbClr val="B465BB"/>
            </a:solidFill>
          </a:ln>
        </p:spPr>
      </p:pic>
      <p:sp>
        <p:nvSpPr>
          <p:cNvPr id="363" name="Shape 363"/>
          <p:cNvSpPr/>
          <p:nvPr/>
        </p:nvSpPr>
        <p:spPr>
          <a:xfrm>
            <a:off x="8937438" y="9228327"/>
            <a:ext cx="3089843"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Rockwell"/>
                <a:ea typeface="Rockwell"/>
                <a:cs typeface="Rockwell"/>
                <a:sym typeface="Rockwell"/>
              </a:defRPr>
            </a:lvl1pPr>
          </a:lstStyle>
          <a:p>
            <a:pPr/>
            <a:r>
              <a:t>Ward &amp; Shumway 2004</a:t>
            </a:r>
          </a:p>
        </p:txBody>
      </p:sp>
      <p:pic>
        <p:nvPicPr>
          <p:cNvPr id="364" name="pasted-image.jpg"/>
          <p:cNvPicPr>
            <a:picLocks noChangeAspect="1"/>
          </p:cNvPicPr>
          <p:nvPr/>
        </p:nvPicPr>
        <p:blipFill>
          <a:blip r:embed="rId4">
            <a:extLst/>
          </a:blip>
          <a:stretch>
            <a:fillRect/>
          </a:stretch>
        </p:blipFill>
        <p:spPr>
          <a:xfrm>
            <a:off x="7336789" y="325119"/>
            <a:ext cx="5499101" cy="2870201"/>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a:r>
              <a:t>Fish</a:t>
            </a:r>
          </a:p>
        </p:txBody>
      </p:sp>
      <p:sp>
        <p:nvSpPr>
          <p:cNvPr id="168" name="Shape 168"/>
          <p:cNvSpPr/>
          <p:nvPr>
            <p:ph type="body" idx="1"/>
          </p:nvPr>
        </p:nvSpPr>
        <p:spPr>
          <a:prstGeom prst="rect">
            <a:avLst/>
          </a:prstGeom>
        </p:spPr>
        <p:txBody>
          <a:bodyPr/>
          <a:lstStyle/>
          <a:p>
            <a:pPr/>
            <a:r>
              <a:t>Fishes (as well as other vertebrates), have an alimentary tract that comprises the same basic components: oral cavity (mouth), stomach, intestine and rectum, which serve to ingest and digest food, absorb nutrients, and eliminate undigested material</a:t>
            </a:r>
          </a:p>
        </p:txBody>
      </p:sp>
      <p:pic>
        <p:nvPicPr>
          <p:cNvPr id="169" name="pasted-image.jpg"/>
          <p:cNvPicPr>
            <a:picLocks noChangeAspect="1"/>
          </p:cNvPicPr>
          <p:nvPr/>
        </p:nvPicPr>
        <p:blipFill>
          <a:blip r:embed="rId2">
            <a:extLst/>
          </a:blip>
          <a:stretch>
            <a:fillRect/>
          </a:stretch>
        </p:blipFill>
        <p:spPr>
          <a:xfrm>
            <a:off x="7984066" y="-86784"/>
            <a:ext cx="5232401" cy="4203701"/>
          </a:xfrm>
          <a:prstGeom prst="rect">
            <a:avLst/>
          </a:prstGeom>
          <a:ln w="12700">
            <a:miter lim="400000"/>
          </a:ln>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68" name="Shape 368"/>
          <p:cNvSpPr/>
          <p:nvPr>
            <p:ph type="title"/>
          </p:nvPr>
        </p:nvSpPr>
        <p:spPr>
          <a:xfrm>
            <a:off x="708940" y="688489"/>
            <a:ext cx="10746757" cy="1587351"/>
          </a:xfrm>
          <a:prstGeom prst="rect">
            <a:avLst/>
          </a:prstGeom>
        </p:spPr>
        <p:txBody>
          <a:bodyPr/>
          <a:lstStyle/>
          <a:p>
            <a:pPr/>
            <a:r>
              <a:t>Lamellibranchia</a:t>
            </a:r>
          </a:p>
        </p:txBody>
      </p:sp>
      <p:sp>
        <p:nvSpPr>
          <p:cNvPr id="369" name="Shape 369"/>
          <p:cNvSpPr/>
          <p:nvPr>
            <p:ph type="body" idx="1"/>
          </p:nvPr>
        </p:nvSpPr>
        <p:spPr>
          <a:xfrm>
            <a:off x="708940" y="2817706"/>
            <a:ext cx="10746757" cy="5895060"/>
          </a:xfrm>
          <a:prstGeom prst="rect">
            <a:avLst/>
          </a:prstGeom>
        </p:spPr>
        <p:txBody>
          <a:bodyPr/>
          <a:lstStyle/>
          <a:p>
            <a:pPr/>
            <a:r>
              <a:t>Defining Characteristics</a:t>
            </a:r>
          </a:p>
          <a:p>
            <a:pPr lvl="1" marL="533400" indent="-304800">
              <a:spcBef>
                <a:spcPts val="800"/>
              </a:spcBef>
              <a:buClr>
                <a:srgbClr val="B870B8"/>
              </a:buClr>
              <a:defRPr sz="2400"/>
            </a:pPr>
            <a:r>
              <a:t>Gills function in gas exchange and food acquisition</a:t>
            </a:r>
          </a:p>
          <a:p>
            <a:pPr lvl="1" marL="533400" indent="-304800">
              <a:spcBef>
                <a:spcPts val="800"/>
              </a:spcBef>
              <a:buClr>
                <a:srgbClr val="B870B8"/>
              </a:buClr>
              <a:defRPr sz="2400"/>
            </a:pPr>
            <a:r>
              <a:t>Byssal thread production</a:t>
            </a:r>
          </a:p>
          <a:p>
            <a:pPr/>
            <a:r>
              <a:t>Mostly marine; includes all freshwater bivalves</a:t>
            </a:r>
          </a:p>
          <a:p>
            <a:pPr/>
            <a:r>
              <a:t>Dominate animal biomass in habitat</a:t>
            </a:r>
          </a:p>
          <a:p>
            <a:pPr/>
            <a:r>
              <a:t>Applications: food, jewelry, biomonitoring</a:t>
            </a:r>
          </a:p>
          <a:p>
            <a:pPr/>
            <a:r>
              <a:t>Invasive species</a:t>
            </a:r>
          </a:p>
          <a:p>
            <a:pPr/>
            <a:r>
              <a:t>Incurrent &amp; excurrent siphons</a:t>
            </a:r>
          </a:p>
        </p:txBody>
      </p:sp>
      <p:pic>
        <p:nvPicPr>
          <p:cNvPr id="370" name="image18.jpg" descr="Adamussium colbecki (Smith, 1902) - Encyclopedia of Life.jpg"/>
          <p:cNvPicPr>
            <a:picLocks noChangeAspect="1"/>
          </p:cNvPicPr>
          <p:nvPr/>
        </p:nvPicPr>
        <p:blipFill>
          <a:blip r:embed="rId3">
            <a:extLst/>
          </a:blip>
          <a:stretch>
            <a:fillRect/>
          </a:stretch>
        </p:blipFill>
        <p:spPr>
          <a:xfrm>
            <a:off x="8500279" y="6708289"/>
            <a:ext cx="4504522" cy="3045311"/>
          </a:xfrm>
          <a:prstGeom prst="rect">
            <a:avLst/>
          </a:prstGeom>
          <a:ln w="12700">
            <a:miter lim="400000"/>
          </a:ln>
        </p:spPr>
      </p:pic>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p:nvPr>
        </p:nvSpPr>
        <p:spPr>
          <a:xfrm>
            <a:off x="708940" y="688489"/>
            <a:ext cx="10746757" cy="1587351"/>
          </a:xfrm>
          <a:prstGeom prst="rect">
            <a:avLst/>
          </a:prstGeom>
        </p:spPr>
        <p:txBody>
          <a:bodyPr/>
          <a:lstStyle/>
          <a:p>
            <a:pPr/>
            <a:r>
              <a:t>Lamellibranchia Gills</a:t>
            </a:r>
          </a:p>
        </p:txBody>
      </p:sp>
      <p:sp>
        <p:nvSpPr>
          <p:cNvPr id="375" name="Shape 375"/>
          <p:cNvSpPr/>
          <p:nvPr>
            <p:ph type="body" idx="1"/>
          </p:nvPr>
        </p:nvSpPr>
        <p:spPr>
          <a:xfrm>
            <a:off x="708940" y="2817706"/>
            <a:ext cx="10746757" cy="5895060"/>
          </a:xfrm>
          <a:prstGeom prst="rect">
            <a:avLst/>
          </a:prstGeom>
        </p:spPr>
        <p:txBody>
          <a:bodyPr/>
          <a:lstStyle/>
          <a:p>
            <a:pPr/>
            <a:r>
              <a:t>In- and excurrent siphons</a:t>
            </a:r>
          </a:p>
          <a:p>
            <a:pPr lvl="1" marL="533400" indent="-304800">
              <a:spcBef>
                <a:spcPts val="800"/>
              </a:spcBef>
              <a:buClr>
                <a:srgbClr val="B870B8"/>
              </a:buClr>
              <a:defRPr sz="2400"/>
            </a:pPr>
            <a:r>
              <a:t>Tubular extensions of the mantle</a:t>
            </a:r>
          </a:p>
          <a:p>
            <a:pPr/>
            <a:r>
              <a:t>High rate of water processing + high density = ecological impact</a:t>
            </a:r>
          </a:p>
          <a:p>
            <a:pPr/>
            <a:r>
              <a:t>Gills modified for food acquisition</a:t>
            </a:r>
          </a:p>
          <a:p>
            <a:pPr lvl="1" marL="533400" indent="-304800">
              <a:spcBef>
                <a:spcPts val="800"/>
              </a:spcBef>
              <a:buClr>
                <a:srgbClr val="B870B8"/>
              </a:buClr>
              <a:defRPr sz="2400"/>
            </a:pPr>
            <a:r>
              <a:t>Large ctenidium</a:t>
            </a:r>
          </a:p>
          <a:p>
            <a:pPr lvl="1" marL="533400" indent="-304800">
              <a:spcBef>
                <a:spcPts val="800"/>
              </a:spcBef>
              <a:buClr>
                <a:srgbClr val="B870B8"/>
              </a:buClr>
              <a:defRPr sz="2400"/>
            </a:pPr>
            <a:r>
              <a:t>Ciliated central groove of ctenidium</a:t>
            </a:r>
          </a:p>
          <a:p>
            <a:pPr lvl="1" marL="533400" indent="-304800">
              <a:spcBef>
                <a:spcPts val="800"/>
              </a:spcBef>
              <a:buClr>
                <a:srgbClr val="B870B8"/>
              </a:buClr>
              <a:defRPr sz="2400"/>
            </a:pPr>
            <a:r>
              <a:t>Increased # filaments</a:t>
            </a:r>
          </a:p>
          <a:p>
            <a:pPr lvl="1" marL="533400" indent="-304800">
              <a:spcBef>
                <a:spcPts val="800"/>
              </a:spcBef>
              <a:buClr>
                <a:srgbClr val="B870B8"/>
              </a:buClr>
              <a:defRPr sz="2400"/>
            </a:pPr>
            <a:r>
              <a:t>Lengthen &amp; folded gill</a:t>
            </a:r>
          </a:p>
        </p:txBody>
      </p:sp>
      <p:pic>
        <p:nvPicPr>
          <p:cNvPr id="376" name="image19.jpg" descr="ScienceDirect - Full Size Image.jpg"/>
          <p:cNvPicPr>
            <a:picLocks noChangeAspect="1"/>
          </p:cNvPicPr>
          <p:nvPr/>
        </p:nvPicPr>
        <p:blipFill>
          <a:blip r:embed="rId3">
            <a:extLst/>
          </a:blip>
          <a:stretch>
            <a:fillRect/>
          </a:stretch>
        </p:blipFill>
        <p:spPr>
          <a:xfrm>
            <a:off x="7042601" y="6612224"/>
            <a:ext cx="5962201" cy="3141375"/>
          </a:xfrm>
          <a:prstGeom prst="rect">
            <a:avLst/>
          </a:prstGeom>
          <a:ln w="12700">
            <a:solidFill>
              <a:srgbClr val="B465BB"/>
            </a:solidFill>
          </a:ln>
        </p:spPr>
      </p:pic>
      <p:sp>
        <p:nvSpPr>
          <p:cNvPr id="377" name="Shape 377"/>
          <p:cNvSpPr/>
          <p:nvPr/>
        </p:nvSpPr>
        <p:spPr>
          <a:xfrm>
            <a:off x="3365889" y="9167755"/>
            <a:ext cx="3089844"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Rockwell"/>
                <a:ea typeface="Rockwell"/>
                <a:cs typeface="Rockwell"/>
                <a:sym typeface="Rockwell"/>
              </a:defRPr>
            </a:lvl1pPr>
          </a:lstStyle>
          <a:p>
            <a:pPr/>
            <a:r>
              <a:t>Ward &amp; Shumway 2004</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title"/>
          </p:nvPr>
        </p:nvSpPr>
        <p:spPr>
          <a:xfrm>
            <a:off x="708940" y="688489"/>
            <a:ext cx="10746757" cy="1587351"/>
          </a:xfrm>
          <a:prstGeom prst="rect">
            <a:avLst/>
          </a:prstGeom>
        </p:spPr>
        <p:txBody>
          <a:bodyPr/>
          <a:lstStyle/>
          <a:p>
            <a:pPr/>
            <a:r>
              <a:t>Lamellibranchia Gills</a:t>
            </a:r>
          </a:p>
        </p:txBody>
      </p:sp>
      <p:sp>
        <p:nvSpPr>
          <p:cNvPr id="382" name="Shape 382"/>
          <p:cNvSpPr/>
          <p:nvPr>
            <p:ph type="body" idx="1"/>
          </p:nvPr>
        </p:nvSpPr>
        <p:spPr>
          <a:xfrm>
            <a:off x="708940" y="2817706"/>
            <a:ext cx="10746757" cy="5895060"/>
          </a:xfrm>
          <a:prstGeom prst="rect">
            <a:avLst/>
          </a:prstGeom>
        </p:spPr>
        <p:txBody>
          <a:bodyPr/>
          <a:lstStyle/>
          <a:p>
            <a:pPr/>
            <a:r>
              <a:t>In- and excurrent siphons</a:t>
            </a:r>
          </a:p>
          <a:p>
            <a:pPr lvl="1" marL="533400" indent="-304800">
              <a:spcBef>
                <a:spcPts val="800"/>
              </a:spcBef>
              <a:buClr>
                <a:srgbClr val="B870B8"/>
              </a:buClr>
              <a:defRPr sz="2400"/>
            </a:pPr>
            <a:r>
              <a:t>Tubular extensions of the mantle</a:t>
            </a:r>
          </a:p>
          <a:p>
            <a:pPr/>
            <a:r>
              <a:t>High rate of water processing + high density = ecological impact</a:t>
            </a:r>
          </a:p>
          <a:p>
            <a:pPr/>
            <a:r>
              <a:t>Gills modified for food acquisition</a:t>
            </a:r>
          </a:p>
          <a:p>
            <a:pPr lvl="1" marL="533400" indent="-304800">
              <a:spcBef>
                <a:spcPts val="800"/>
              </a:spcBef>
              <a:buClr>
                <a:srgbClr val="B870B8"/>
              </a:buClr>
              <a:defRPr sz="2400"/>
            </a:pPr>
            <a:r>
              <a:t>Large ctenidium</a:t>
            </a:r>
          </a:p>
          <a:p>
            <a:pPr lvl="1" marL="533400" indent="-304800">
              <a:spcBef>
                <a:spcPts val="800"/>
              </a:spcBef>
              <a:buClr>
                <a:srgbClr val="B870B8"/>
              </a:buClr>
              <a:defRPr sz="2400"/>
            </a:pPr>
            <a:r>
              <a:t>Ciliated central groove of ctenidium</a:t>
            </a:r>
          </a:p>
          <a:p>
            <a:pPr lvl="1" marL="533400" indent="-304800">
              <a:spcBef>
                <a:spcPts val="800"/>
              </a:spcBef>
              <a:buClr>
                <a:srgbClr val="B870B8"/>
              </a:buClr>
              <a:defRPr sz="2400"/>
            </a:pPr>
            <a:r>
              <a:t>Increased # filaments</a:t>
            </a:r>
          </a:p>
          <a:p>
            <a:pPr lvl="1" marL="533400" indent="-304800">
              <a:spcBef>
                <a:spcPts val="800"/>
              </a:spcBef>
              <a:buClr>
                <a:srgbClr val="B870B8"/>
              </a:buClr>
              <a:defRPr sz="2400"/>
            </a:pPr>
            <a:r>
              <a:t>Lengthen &amp; folded gill</a:t>
            </a:r>
          </a:p>
        </p:txBody>
      </p:sp>
      <p:pic>
        <p:nvPicPr>
          <p:cNvPr id="383" name="image19.jpg" descr="ScienceDirect - Full Size Image.jpg"/>
          <p:cNvPicPr>
            <a:picLocks noChangeAspect="1"/>
          </p:cNvPicPr>
          <p:nvPr/>
        </p:nvPicPr>
        <p:blipFill>
          <a:blip r:embed="rId3">
            <a:extLst/>
          </a:blip>
          <a:stretch>
            <a:fillRect/>
          </a:stretch>
        </p:blipFill>
        <p:spPr>
          <a:xfrm>
            <a:off x="7042601" y="6612224"/>
            <a:ext cx="5962201" cy="3141375"/>
          </a:xfrm>
          <a:prstGeom prst="rect">
            <a:avLst/>
          </a:prstGeom>
          <a:ln w="12700">
            <a:solidFill>
              <a:srgbClr val="B465BB"/>
            </a:solidFill>
          </a:ln>
        </p:spPr>
      </p:pic>
      <p:sp>
        <p:nvSpPr>
          <p:cNvPr id="384" name="Shape 384"/>
          <p:cNvSpPr/>
          <p:nvPr/>
        </p:nvSpPr>
        <p:spPr>
          <a:xfrm>
            <a:off x="3365889" y="9167755"/>
            <a:ext cx="3089844"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Rockwell"/>
                <a:ea typeface="Rockwell"/>
                <a:cs typeface="Rockwell"/>
                <a:sym typeface="Rockwell"/>
              </a:defRPr>
            </a:lvl1pPr>
          </a:lstStyle>
          <a:p>
            <a:pPr/>
            <a:r>
              <a:t>Ward &amp; Shumway 2004</a:t>
            </a:r>
          </a:p>
        </p:txBody>
      </p:sp>
      <p:pic>
        <p:nvPicPr>
          <p:cNvPr id="385" name="pasted-image.jpg"/>
          <p:cNvPicPr>
            <a:picLocks noChangeAspect="1"/>
          </p:cNvPicPr>
          <p:nvPr/>
        </p:nvPicPr>
        <p:blipFill>
          <a:blip r:embed="rId4">
            <a:extLst/>
          </a:blip>
          <a:stretch>
            <a:fillRect/>
          </a:stretch>
        </p:blipFill>
        <p:spPr>
          <a:xfrm>
            <a:off x="7274151" y="386079"/>
            <a:ext cx="5499101" cy="2870201"/>
          </a:xfrm>
          <a:prstGeom prst="rect">
            <a:avLst/>
          </a:prstGeom>
          <a:ln w="12700">
            <a:miter lim="400000"/>
          </a:ln>
        </p:spPr>
      </p:pic>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89" name="Shape 389"/>
          <p:cNvSpPr/>
          <p:nvPr>
            <p:ph type="title"/>
          </p:nvPr>
        </p:nvSpPr>
        <p:spPr>
          <a:xfrm>
            <a:off x="708940" y="688489"/>
            <a:ext cx="10746757" cy="1587351"/>
          </a:xfrm>
          <a:prstGeom prst="rect">
            <a:avLst/>
          </a:prstGeom>
        </p:spPr>
        <p:txBody>
          <a:bodyPr/>
          <a:lstStyle/>
          <a:p>
            <a:pPr/>
            <a:r>
              <a:t>Lamellibranch Gills	</a:t>
            </a:r>
          </a:p>
        </p:txBody>
      </p:sp>
      <p:sp>
        <p:nvSpPr>
          <p:cNvPr id="390" name="Shape 390"/>
          <p:cNvSpPr/>
          <p:nvPr>
            <p:ph type="body" idx="1"/>
          </p:nvPr>
        </p:nvSpPr>
        <p:spPr>
          <a:xfrm>
            <a:off x="708940" y="2817706"/>
            <a:ext cx="10746757" cy="5895060"/>
          </a:xfrm>
          <a:prstGeom prst="rect">
            <a:avLst/>
          </a:prstGeom>
        </p:spPr>
        <p:txBody>
          <a:bodyPr/>
          <a:lstStyle/>
          <a:p>
            <a:pPr/>
            <a:r>
              <a:t>Filibranch vs. Eulamellibranch</a:t>
            </a:r>
          </a:p>
          <a:p>
            <a:pPr lvl="1" marL="533400" indent="-304800">
              <a:spcBef>
                <a:spcPts val="800"/>
              </a:spcBef>
              <a:buClr>
                <a:srgbClr val="B870B8"/>
              </a:buClr>
              <a:defRPr sz="2400"/>
            </a:pPr>
            <a:r>
              <a:t>Filibranchs: filaments attached via ciliary tufts; often have byssal threads or cement</a:t>
            </a:r>
          </a:p>
          <a:p>
            <a:pPr lvl="1" marL="533400" indent="-304800">
              <a:spcBef>
                <a:spcPts val="800"/>
              </a:spcBef>
              <a:buClr>
                <a:srgbClr val="B870B8"/>
              </a:buClr>
              <a:defRPr sz="2400"/>
            </a:pPr>
            <a:r>
              <a:t>Eulamellibranchs: filaments attached via tissue bridges; inhalant &amp; exhalant siphons; buried in sediment</a:t>
            </a:r>
          </a:p>
          <a:p>
            <a:pPr/>
            <a:r>
              <a:t>Classifications were based on gill structure, are now based on hinge structure</a:t>
            </a:r>
          </a:p>
        </p:txBody>
      </p:sp>
      <p:pic>
        <p:nvPicPr>
          <p:cNvPr id="391" name="image20.jpg" descr="mytgilc.gif 576×455 pixels.jpg"/>
          <p:cNvPicPr>
            <a:picLocks noChangeAspect="1"/>
          </p:cNvPicPr>
          <p:nvPr/>
        </p:nvPicPr>
        <p:blipFill>
          <a:blip r:embed="rId3">
            <a:extLst/>
          </a:blip>
          <a:stretch>
            <a:fillRect/>
          </a:stretch>
        </p:blipFill>
        <p:spPr>
          <a:xfrm>
            <a:off x="-1" y="6445127"/>
            <a:ext cx="3910016" cy="3308473"/>
          </a:xfrm>
          <a:prstGeom prst="rect">
            <a:avLst/>
          </a:prstGeom>
          <a:ln w="12700">
            <a:solidFill>
              <a:srgbClr val="772399"/>
            </a:solidFill>
          </a:ln>
        </p:spPr>
      </p:pic>
      <p:pic>
        <p:nvPicPr>
          <p:cNvPr id="392" name="image21.jpg" descr="imageKQ6.JPG 1024×768 pixels.jpg"/>
          <p:cNvPicPr>
            <a:picLocks noChangeAspect="1"/>
          </p:cNvPicPr>
          <p:nvPr/>
        </p:nvPicPr>
        <p:blipFill>
          <a:blip r:embed="rId4">
            <a:extLst/>
          </a:blip>
          <a:stretch>
            <a:fillRect/>
          </a:stretch>
        </p:blipFill>
        <p:spPr>
          <a:xfrm>
            <a:off x="9301285" y="6445127"/>
            <a:ext cx="3703515" cy="3308473"/>
          </a:xfrm>
          <a:prstGeom prst="rect">
            <a:avLst/>
          </a:prstGeom>
          <a:ln w="12700">
            <a:solidFill>
              <a:srgbClr val="772399"/>
            </a:solidFill>
          </a:ln>
        </p:spPr>
      </p:pic>
      <p:sp>
        <p:nvSpPr>
          <p:cNvPr id="393" name="Shape 393"/>
          <p:cNvSpPr/>
          <p:nvPr/>
        </p:nvSpPr>
        <p:spPr>
          <a:xfrm>
            <a:off x="4710310" y="7110154"/>
            <a:ext cx="1395584"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Rockwell"/>
                <a:ea typeface="Rockwell"/>
                <a:cs typeface="Rockwell"/>
                <a:sym typeface="Rockwell"/>
              </a:defRPr>
            </a:lvl1pPr>
          </a:lstStyle>
          <a:p>
            <a:pPr/>
            <a:r>
              <a:t>Filibranch</a:t>
            </a:r>
          </a:p>
        </p:txBody>
      </p:sp>
      <p:sp>
        <p:nvSpPr>
          <p:cNvPr id="394" name="Shape 394"/>
          <p:cNvSpPr/>
          <p:nvPr/>
        </p:nvSpPr>
        <p:spPr>
          <a:xfrm>
            <a:off x="5944461" y="8187493"/>
            <a:ext cx="2156989"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Rockwell"/>
                <a:ea typeface="Rockwell"/>
                <a:cs typeface="Rockwell"/>
                <a:sym typeface="Rockwell"/>
              </a:defRPr>
            </a:lvl1pPr>
          </a:lstStyle>
          <a:p>
            <a:pPr/>
            <a:r>
              <a:t>Eulamellibranch</a:t>
            </a:r>
          </a:p>
        </p:txBody>
      </p:sp>
      <p:sp>
        <p:nvSpPr>
          <p:cNvPr id="395" name="Shape 395"/>
          <p:cNvSpPr/>
          <p:nvPr/>
        </p:nvSpPr>
        <p:spPr>
          <a:xfrm flipV="1">
            <a:off x="8689509" y="8189751"/>
            <a:ext cx="1051230" cy="260379"/>
          </a:xfrm>
          <a:prstGeom prst="line">
            <a:avLst/>
          </a:prstGeom>
          <a:ln w="25400">
            <a:solidFill>
              <a:srgbClr val="663366"/>
            </a:solidFill>
            <a:tailEnd type="triangle"/>
          </a:ln>
        </p:spPr>
        <p:txBody>
          <a:bodyPr lIns="65023" tIns="65023" rIns="65023" bIns="65023"/>
          <a:lstStyle/>
          <a:p>
            <a:pPr algn="l" defTabSz="650240">
              <a:defRPr sz="2400">
                <a:latin typeface="Rockwell"/>
                <a:ea typeface="Rockwell"/>
                <a:cs typeface="Rockwell"/>
                <a:sym typeface="Rockwell"/>
              </a:defRPr>
            </a:pPr>
          </a:p>
        </p:txBody>
      </p:sp>
      <p:sp>
        <p:nvSpPr>
          <p:cNvPr id="396" name="Shape 396"/>
          <p:cNvSpPr/>
          <p:nvPr/>
        </p:nvSpPr>
        <p:spPr>
          <a:xfrm flipH="1">
            <a:off x="3201181" y="7635426"/>
            <a:ext cx="1509130" cy="552068"/>
          </a:xfrm>
          <a:prstGeom prst="line">
            <a:avLst/>
          </a:prstGeom>
          <a:ln w="25400">
            <a:solidFill>
              <a:srgbClr val="663366"/>
            </a:solidFill>
            <a:tailEnd type="triangle"/>
          </a:ln>
        </p:spPr>
        <p:txBody>
          <a:bodyPr lIns="65023" tIns="65023" rIns="65023" bIns="65023"/>
          <a:lstStyle/>
          <a:p>
            <a:pPr algn="l" defTabSz="650240">
              <a:defRPr sz="2400">
                <a:latin typeface="Rockwell"/>
                <a:ea typeface="Rockwell"/>
                <a:cs typeface="Rockwell"/>
                <a:sym typeface="Rockwell"/>
              </a:defRPr>
            </a:pP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title"/>
          </p:nvPr>
        </p:nvSpPr>
        <p:spPr>
          <a:xfrm>
            <a:off x="708940" y="688489"/>
            <a:ext cx="10746757" cy="1587351"/>
          </a:xfrm>
          <a:prstGeom prst="rect">
            <a:avLst/>
          </a:prstGeom>
        </p:spPr>
        <p:txBody>
          <a:bodyPr/>
          <a:lstStyle/>
          <a:p>
            <a:pPr/>
            <a:r>
              <a:t>Lamellibranch Digestion</a:t>
            </a:r>
          </a:p>
        </p:txBody>
      </p:sp>
      <p:sp>
        <p:nvSpPr>
          <p:cNvPr id="401" name="Shape 401"/>
          <p:cNvSpPr/>
          <p:nvPr>
            <p:ph type="body" idx="1"/>
          </p:nvPr>
        </p:nvSpPr>
        <p:spPr>
          <a:xfrm>
            <a:off x="708940" y="2817706"/>
            <a:ext cx="10746757" cy="5895060"/>
          </a:xfrm>
          <a:prstGeom prst="rect">
            <a:avLst/>
          </a:prstGeom>
        </p:spPr>
        <p:txBody>
          <a:bodyPr/>
          <a:lstStyle/>
          <a:p>
            <a:pPr/>
            <a:r>
              <a:t>Particles concentrated at labial palps &amp; delivered to stomach</a:t>
            </a:r>
          </a:p>
          <a:p>
            <a:pPr/>
            <a:r>
              <a:t>Stomach digestion = crystalline style</a:t>
            </a:r>
          </a:p>
          <a:p>
            <a:pPr lvl="1" marL="533400" indent="-304800">
              <a:spcBef>
                <a:spcPts val="800"/>
              </a:spcBef>
              <a:buClr>
                <a:srgbClr val="B870B8"/>
              </a:buClr>
              <a:defRPr sz="2400"/>
            </a:pPr>
            <a:r>
              <a:t>Protein &amp; digestive enzymes</a:t>
            </a:r>
          </a:p>
          <a:p>
            <a:pPr lvl="1" marL="533400" indent="-304800">
              <a:spcBef>
                <a:spcPts val="800"/>
              </a:spcBef>
              <a:buClr>
                <a:srgbClr val="B870B8"/>
              </a:buClr>
              <a:defRPr sz="2400"/>
            </a:pPr>
            <a:r>
              <a:t>Style sac cilia</a:t>
            </a:r>
          </a:p>
          <a:p>
            <a:pPr lvl="1" marL="533400" indent="-304800">
              <a:spcBef>
                <a:spcPts val="800"/>
              </a:spcBef>
              <a:buClr>
                <a:srgbClr val="B870B8"/>
              </a:buClr>
              <a:defRPr sz="2400"/>
            </a:pPr>
            <a:r>
              <a:t>Gastric shield degrades style</a:t>
            </a:r>
          </a:p>
          <a:p>
            <a:pPr/>
            <a:r>
              <a:t>Particle sorting in stomach</a:t>
            </a:r>
          </a:p>
          <a:p>
            <a:pPr/>
            <a:r>
              <a:t>Delivery to digestive glands</a:t>
            </a:r>
          </a:p>
        </p:txBody>
      </p:sp>
      <p:grpSp>
        <p:nvGrpSpPr>
          <p:cNvPr id="407" name="Group 407"/>
          <p:cNvGrpSpPr/>
          <p:nvPr/>
        </p:nvGrpSpPr>
        <p:grpSpPr>
          <a:xfrm>
            <a:off x="7983433" y="3270893"/>
            <a:ext cx="5169765" cy="4629085"/>
            <a:chOff x="0" y="0"/>
            <a:chExt cx="5169764" cy="4629084"/>
          </a:xfrm>
        </p:grpSpPr>
        <p:pic>
          <p:nvPicPr>
            <p:cNvPr id="402" name="image22.png" descr="lamel_stomach"/>
            <p:cNvPicPr>
              <a:picLocks noChangeAspect="1"/>
            </p:cNvPicPr>
            <p:nvPr/>
          </p:nvPicPr>
          <p:blipFill>
            <a:blip r:embed="rId3">
              <a:extLst/>
            </a:blip>
            <a:srcRect l="23117" t="0" r="0" b="0"/>
            <a:stretch>
              <a:fillRect/>
            </a:stretch>
          </p:blipFill>
          <p:spPr>
            <a:xfrm>
              <a:off x="1467284" y="0"/>
              <a:ext cx="3702481" cy="4629085"/>
            </a:xfrm>
            <a:prstGeom prst="rect">
              <a:avLst/>
            </a:prstGeom>
            <a:ln w="12700" cap="flat">
              <a:noFill/>
              <a:miter lim="400000"/>
            </a:ln>
            <a:effectLst/>
          </p:spPr>
        </p:pic>
        <p:sp>
          <p:nvSpPr>
            <p:cNvPr id="403" name="Shape 403"/>
            <p:cNvSpPr/>
            <p:nvPr/>
          </p:nvSpPr>
          <p:spPr>
            <a:xfrm>
              <a:off x="751126" y="1423443"/>
              <a:ext cx="639227" cy="1552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lgn="l" defTabSz="650240">
                <a:defRPr b="1" sz="2200">
                  <a:solidFill>
                    <a:srgbClr val="FFFFFF"/>
                  </a:solidFill>
                  <a:latin typeface="Rockwell"/>
                  <a:ea typeface="Rockwell"/>
                  <a:cs typeface="Rockwell"/>
                  <a:sym typeface="Rockwell"/>
                </a:defRPr>
              </a:pPr>
              <a:r>
                <a:t>Gastric</a:t>
              </a:r>
              <a:br/>
              <a:r>
                <a:t>shield</a:t>
              </a:r>
            </a:p>
          </p:txBody>
        </p:sp>
        <p:sp>
          <p:nvSpPr>
            <p:cNvPr id="404" name="Shape 404"/>
            <p:cNvSpPr/>
            <p:nvPr/>
          </p:nvSpPr>
          <p:spPr>
            <a:xfrm>
              <a:off x="671397" y="1977647"/>
              <a:ext cx="614050" cy="2263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lgn="l" defTabSz="650240">
                <a:defRPr b="1" sz="2200">
                  <a:solidFill>
                    <a:srgbClr val="FFFFFF"/>
                  </a:solidFill>
                  <a:latin typeface="Rockwell"/>
                  <a:ea typeface="Rockwell"/>
                  <a:cs typeface="Rockwell"/>
                  <a:sym typeface="Rockwell"/>
                </a:defRPr>
              </a:pPr>
              <a:r>
                <a:t>Lateral</a:t>
              </a:r>
              <a:br/>
              <a:r>
                <a:t>gastric</a:t>
              </a:r>
            </a:p>
            <a:p>
              <a:pPr algn="l" defTabSz="650240">
                <a:defRPr b="1" sz="2200">
                  <a:solidFill>
                    <a:srgbClr val="FFFFFF"/>
                  </a:solidFill>
                  <a:latin typeface="Rockwell"/>
                  <a:ea typeface="Rockwell"/>
                  <a:cs typeface="Rockwell"/>
                  <a:sym typeface="Rockwell"/>
                </a:defRPr>
              </a:pPr>
              <a:r>
                <a:t>cecum</a:t>
              </a:r>
            </a:p>
          </p:txBody>
        </p:sp>
        <p:sp>
          <p:nvSpPr>
            <p:cNvPr id="405" name="Shape 405"/>
            <p:cNvSpPr/>
            <p:nvPr/>
          </p:nvSpPr>
          <p:spPr>
            <a:xfrm>
              <a:off x="0" y="2715729"/>
              <a:ext cx="1611355" cy="1908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lgn="l" defTabSz="650240">
                <a:spcBef>
                  <a:spcPts val="1300"/>
                </a:spcBef>
                <a:defRPr b="1" sz="2200">
                  <a:solidFill>
                    <a:srgbClr val="FFFFFF"/>
                  </a:solidFill>
                  <a:latin typeface="Rockwell"/>
                  <a:ea typeface="Rockwell"/>
                  <a:cs typeface="Rockwell"/>
                  <a:sym typeface="Rockwell"/>
                </a:defRPr>
              </a:pPr>
              <a:r>
                <a:t>Major typhlosole</a:t>
              </a:r>
              <a:br/>
              <a:r>
                <a:t>and intestinal groove</a:t>
              </a:r>
            </a:p>
          </p:txBody>
        </p:sp>
        <p:sp>
          <p:nvSpPr>
            <p:cNvPr id="406" name="Shape 406"/>
            <p:cNvSpPr/>
            <p:nvPr/>
          </p:nvSpPr>
          <p:spPr>
            <a:xfrm>
              <a:off x="928767" y="1027399"/>
              <a:ext cx="588872" cy="841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650240">
                <a:defRPr b="1" sz="2200">
                  <a:solidFill>
                    <a:srgbClr val="FFFFFF"/>
                  </a:solidFill>
                  <a:latin typeface="Rockwell"/>
                  <a:ea typeface="Rockwell"/>
                  <a:cs typeface="Rockwell"/>
                  <a:sym typeface="Rockwell"/>
                </a:defRPr>
              </a:lvl1pPr>
            </a:lstStyle>
            <a:p>
              <a:pPr/>
              <a:r>
                <a:t>Dorsal</a:t>
              </a:r>
            </a:p>
          </p:txBody>
        </p:sp>
      </p:grpSp>
      <p:pic>
        <p:nvPicPr>
          <p:cNvPr id="408" name="image23.jpg" descr="IMG_1371.JPG"/>
          <p:cNvPicPr>
            <a:picLocks noChangeAspect="1"/>
          </p:cNvPicPr>
          <p:nvPr/>
        </p:nvPicPr>
        <p:blipFill>
          <a:blip r:embed="rId4">
            <a:extLst/>
          </a:blip>
          <a:stretch>
            <a:fillRect/>
          </a:stretch>
        </p:blipFill>
        <p:spPr>
          <a:xfrm>
            <a:off x="5971385" y="7168918"/>
            <a:ext cx="3446241" cy="2584682"/>
          </a:xfrm>
          <a:prstGeom prst="rect">
            <a:avLst/>
          </a:prstGeom>
          <a:ln w="12700">
            <a:miter lim="400000"/>
          </a:ln>
        </p:spPr>
      </p:pic>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12" name="Shape 412"/>
          <p:cNvSpPr/>
          <p:nvPr>
            <p:ph type="title"/>
          </p:nvPr>
        </p:nvSpPr>
        <p:spPr>
          <a:xfrm>
            <a:off x="708940" y="688489"/>
            <a:ext cx="10746757" cy="1587351"/>
          </a:xfrm>
          <a:prstGeom prst="rect">
            <a:avLst/>
          </a:prstGeom>
        </p:spPr>
        <p:txBody>
          <a:bodyPr/>
          <a:lstStyle/>
          <a:p>
            <a:pPr/>
            <a:r>
              <a:t>Lamellibranch Byssus</a:t>
            </a:r>
          </a:p>
        </p:txBody>
      </p:sp>
      <p:sp>
        <p:nvSpPr>
          <p:cNvPr id="413" name="Shape 413"/>
          <p:cNvSpPr/>
          <p:nvPr>
            <p:ph type="body" idx="1"/>
          </p:nvPr>
        </p:nvSpPr>
        <p:spPr>
          <a:xfrm>
            <a:off x="708940" y="2817706"/>
            <a:ext cx="10746757" cy="5895060"/>
          </a:xfrm>
          <a:prstGeom prst="rect">
            <a:avLst/>
          </a:prstGeom>
        </p:spPr>
        <p:txBody>
          <a:bodyPr/>
          <a:lstStyle/>
          <a:p>
            <a:pPr/>
            <a:r>
              <a:t>Byssal threads</a:t>
            </a:r>
          </a:p>
          <a:p>
            <a:pPr lvl="1" marL="533400" indent="-304800">
              <a:spcBef>
                <a:spcPts val="800"/>
              </a:spcBef>
              <a:buClr>
                <a:srgbClr val="B870B8"/>
              </a:buClr>
              <a:defRPr sz="2400"/>
            </a:pPr>
            <a:r>
              <a:t>Proteinaceous liquid</a:t>
            </a:r>
          </a:p>
          <a:p>
            <a:pPr lvl="1" marL="533400" indent="-304800">
              <a:spcBef>
                <a:spcPts val="800"/>
              </a:spcBef>
              <a:buClr>
                <a:srgbClr val="B870B8"/>
              </a:buClr>
              <a:defRPr sz="2400"/>
            </a:pPr>
            <a:r>
              <a:t>Transported to substrate via foot groove</a:t>
            </a:r>
          </a:p>
          <a:p>
            <a:pPr lvl="1" marL="533400" indent="-304800">
              <a:spcBef>
                <a:spcPts val="800"/>
              </a:spcBef>
              <a:buClr>
                <a:srgbClr val="B870B8"/>
              </a:buClr>
              <a:defRPr sz="2400"/>
            </a:pPr>
            <a:r>
              <a:t>Hardens in salt water (thin &amp; sturdy threads)</a:t>
            </a:r>
          </a:p>
          <a:p>
            <a:pPr/>
            <a:r>
              <a:t>Oysters permanently cement one shell valve</a:t>
            </a:r>
          </a:p>
          <a:p>
            <a:pPr/>
            <a:r>
              <a:t>Life stage-dependent in some</a:t>
            </a:r>
          </a:p>
        </p:txBody>
      </p:sp>
      <p:pic>
        <p:nvPicPr>
          <p:cNvPr id="414" name="image24.jpg" descr="04306mus7706.jpg 600×404 pixels.jpg"/>
          <p:cNvPicPr>
            <a:picLocks noChangeAspect="1"/>
          </p:cNvPicPr>
          <p:nvPr/>
        </p:nvPicPr>
        <p:blipFill>
          <a:blip r:embed="rId3">
            <a:extLst/>
          </a:blip>
          <a:stretch>
            <a:fillRect/>
          </a:stretch>
        </p:blipFill>
        <p:spPr>
          <a:xfrm>
            <a:off x="7187314" y="5761282"/>
            <a:ext cx="5817487" cy="4082630"/>
          </a:xfrm>
          <a:prstGeom prst="rect">
            <a:avLst/>
          </a:prstGeom>
          <a:ln w="12700">
            <a:solidFill>
              <a:srgbClr val="772399"/>
            </a:solidFill>
          </a:ln>
        </p:spPr>
      </p:pic>
      <p:pic>
        <p:nvPicPr>
          <p:cNvPr id="415" name="image25.jpg" descr="Mytilus trossulus wallawalla.edu.jpg"/>
          <p:cNvPicPr>
            <a:picLocks noChangeAspect="1"/>
          </p:cNvPicPr>
          <p:nvPr/>
        </p:nvPicPr>
        <p:blipFill>
          <a:blip r:embed="rId4">
            <a:extLst/>
          </a:blip>
          <a:stretch>
            <a:fillRect/>
          </a:stretch>
        </p:blipFill>
        <p:spPr>
          <a:xfrm>
            <a:off x="-1" y="6456689"/>
            <a:ext cx="4916101" cy="3296910"/>
          </a:xfrm>
          <a:prstGeom prst="rect">
            <a:avLst/>
          </a:prstGeom>
          <a:ln w="12700">
            <a:solidFill>
              <a:srgbClr val="772399"/>
            </a:solidFill>
          </a:ln>
        </p:spPr>
      </p:pic>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19" name="Shape 419"/>
          <p:cNvSpPr/>
          <p:nvPr>
            <p:ph type="title"/>
          </p:nvPr>
        </p:nvSpPr>
        <p:spPr>
          <a:xfrm>
            <a:off x="708940" y="688489"/>
            <a:ext cx="10746757" cy="1587351"/>
          </a:xfrm>
          <a:prstGeom prst="rect">
            <a:avLst/>
          </a:prstGeom>
        </p:spPr>
        <p:txBody>
          <a:bodyPr/>
          <a:lstStyle/>
          <a:p>
            <a:pPr/>
            <a:r>
              <a:t>Byssus: Life Stage-Dependent</a:t>
            </a:r>
          </a:p>
        </p:txBody>
      </p:sp>
      <p:sp>
        <p:nvSpPr>
          <p:cNvPr id="420" name="Shape 420"/>
          <p:cNvSpPr/>
          <p:nvPr>
            <p:ph type="body" sz="half" idx="1"/>
          </p:nvPr>
        </p:nvSpPr>
        <p:spPr>
          <a:xfrm>
            <a:off x="6257604" y="2824480"/>
            <a:ext cx="5201921" cy="5888286"/>
          </a:xfrm>
          <a:prstGeom prst="rect">
            <a:avLst/>
          </a:prstGeom>
        </p:spPr>
        <p:txBody>
          <a:bodyPr/>
          <a:lstStyle/>
          <a:p>
            <a:pPr/>
            <a:r>
              <a:t>Use byssal threads as juveniles</a:t>
            </a:r>
          </a:p>
          <a:p>
            <a:pPr/>
            <a:r>
              <a:t>Lose threads when heavy enough to resist currents</a:t>
            </a:r>
          </a:p>
        </p:txBody>
      </p:sp>
      <p:pic>
        <p:nvPicPr>
          <p:cNvPr id="421" name="image26.jpg" descr="meicobeachnyc.com_giant_clam.jpg 292×374 pixels.jpg"/>
          <p:cNvPicPr>
            <a:picLocks noChangeAspect="1"/>
          </p:cNvPicPr>
          <p:nvPr/>
        </p:nvPicPr>
        <p:blipFill>
          <a:blip r:embed="rId3">
            <a:extLst/>
          </a:blip>
          <a:stretch>
            <a:fillRect/>
          </a:stretch>
        </p:blipFill>
        <p:spPr>
          <a:xfrm>
            <a:off x="708940" y="2535485"/>
            <a:ext cx="5219984" cy="6719147"/>
          </a:xfrm>
          <a:prstGeom prst="rect">
            <a:avLst/>
          </a:prstGeom>
          <a:ln w="12700">
            <a:solidFill>
              <a:srgbClr val="663366"/>
            </a:solidFill>
          </a:ln>
        </p:spPr>
      </p:pic>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25" name="Shape 425"/>
          <p:cNvSpPr/>
          <p:nvPr>
            <p:ph type="title"/>
          </p:nvPr>
        </p:nvSpPr>
        <p:spPr>
          <a:xfrm>
            <a:off x="708940" y="688489"/>
            <a:ext cx="10746757" cy="1587351"/>
          </a:xfrm>
          <a:prstGeom prst="rect">
            <a:avLst/>
          </a:prstGeom>
        </p:spPr>
        <p:txBody>
          <a:bodyPr/>
          <a:lstStyle/>
          <a:p>
            <a:pPr/>
            <a:r>
              <a:t>Byssus: Defense Mechanism</a:t>
            </a:r>
          </a:p>
        </p:txBody>
      </p:sp>
      <p:sp>
        <p:nvSpPr>
          <p:cNvPr id="426" name="Shape 426"/>
          <p:cNvSpPr/>
          <p:nvPr>
            <p:ph type="body" sz="half" idx="1"/>
          </p:nvPr>
        </p:nvSpPr>
        <p:spPr>
          <a:prstGeom prst="rect">
            <a:avLst/>
          </a:prstGeom>
        </p:spPr>
        <p:txBody>
          <a:bodyPr/>
          <a:lstStyle/>
          <a:p>
            <a:pPr/>
            <a:r>
              <a:t>Exposed mussels (</a:t>
            </a:r>
            <a:r>
              <a:rPr i="1"/>
              <a:t>Mytilus edulis</a:t>
            </a:r>
            <a:r>
              <a:t>) to dogwhelks (</a:t>
            </a:r>
            <a:r>
              <a:rPr i="1"/>
              <a:t>Nucella lapillus</a:t>
            </a:r>
            <a:r>
              <a:t>) and winkles (</a:t>
            </a:r>
            <a:r>
              <a:rPr i="1"/>
              <a:t>Littorina littorea</a:t>
            </a:r>
            <a:r>
              <a:t>) in lab &amp; field</a:t>
            </a:r>
          </a:p>
          <a:p>
            <a:pPr/>
            <a:r>
              <a:t>Mussels produced 2x more threads with </a:t>
            </a:r>
            <a:r>
              <a:rPr i="1"/>
              <a:t>Nucella</a:t>
            </a:r>
            <a:r>
              <a:t> than with herbivorous winkles</a:t>
            </a:r>
          </a:p>
        </p:txBody>
      </p:sp>
      <p:pic>
        <p:nvPicPr>
          <p:cNvPr id="427" name="image27.jpg" descr="download.pdf-1.jpg"/>
          <p:cNvPicPr>
            <a:picLocks noChangeAspect="1"/>
          </p:cNvPicPr>
          <p:nvPr/>
        </p:nvPicPr>
        <p:blipFill>
          <a:blip r:embed="rId3">
            <a:extLst/>
          </a:blip>
          <a:stretch>
            <a:fillRect/>
          </a:stretch>
        </p:blipFill>
        <p:spPr>
          <a:xfrm>
            <a:off x="6628835" y="1534209"/>
            <a:ext cx="4461370" cy="4155392"/>
          </a:xfrm>
          <a:prstGeom prst="rect">
            <a:avLst/>
          </a:prstGeom>
          <a:ln w="12700">
            <a:solidFill>
              <a:srgbClr val="663366"/>
            </a:solidFill>
          </a:ln>
        </p:spPr>
      </p:pic>
      <p:pic>
        <p:nvPicPr>
          <p:cNvPr id="428" name="image28.jpg" descr="rs_20.jpg 350×234 pixels.jpg"/>
          <p:cNvPicPr>
            <a:picLocks noChangeAspect="1"/>
          </p:cNvPicPr>
          <p:nvPr/>
        </p:nvPicPr>
        <p:blipFill>
          <a:blip r:embed="rId4">
            <a:extLst/>
          </a:blip>
          <a:stretch>
            <a:fillRect/>
          </a:stretch>
        </p:blipFill>
        <p:spPr>
          <a:xfrm>
            <a:off x="7044266" y="5825666"/>
            <a:ext cx="5816037" cy="3927933"/>
          </a:xfrm>
          <a:prstGeom prst="rect">
            <a:avLst/>
          </a:prstGeom>
          <a:ln w="12700">
            <a:solidFill>
              <a:srgbClr val="663366"/>
            </a:solidFill>
          </a:ln>
        </p:spPr>
      </p:pic>
      <p:sp>
        <p:nvSpPr>
          <p:cNvPr id="429" name="Shape 429"/>
          <p:cNvSpPr/>
          <p:nvPr/>
        </p:nvSpPr>
        <p:spPr>
          <a:xfrm>
            <a:off x="11090204" y="4945464"/>
            <a:ext cx="1266550" cy="714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650240">
              <a:defRPr sz="1800">
                <a:latin typeface="Rockwell"/>
                <a:ea typeface="Rockwell"/>
                <a:cs typeface="Rockwell"/>
                <a:sym typeface="Rockwell"/>
              </a:defRPr>
            </a:pPr>
            <a:r>
              <a:t>Farrell &amp; </a:t>
            </a:r>
          </a:p>
          <a:p>
            <a:pPr algn="l" defTabSz="650240">
              <a:defRPr sz="1800">
                <a:latin typeface="Rockwell"/>
                <a:ea typeface="Rockwell"/>
                <a:cs typeface="Rockwell"/>
                <a:sym typeface="Rockwell"/>
              </a:defRPr>
            </a:pPr>
            <a:r>
              <a:t>Crowe 2007</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3" name="Shape 433"/>
          <p:cNvSpPr/>
          <p:nvPr>
            <p:ph type="title"/>
          </p:nvPr>
        </p:nvSpPr>
        <p:spPr>
          <a:xfrm>
            <a:off x="708940" y="688489"/>
            <a:ext cx="10746757" cy="1587351"/>
          </a:xfrm>
          <a:prstGeom prst="rect">
            <a:avLst/>
          </a:prstGeom>
        </p:spPr>
        <p:txBody>
          <a:bodyPr/>
          <a:lstStyle/>
          <a:p>
            <a:pPr/>
            <a:r>
              <a:t>Lamellibranch Diversity</a:t>
            </a:r>
          </a:p>
        </p:txBody>
      </p:sp>
      <p:sp>
        <p:nvSpPr>
          <p:cNvPr id="434" name="Shape 434"/>
          <p:cNvSpPr/>
          <p:nvPr>
            <p:ph type="body" idx="1"/>
          </p:nvPr>
        </p:nvSpPr>
        <p:spPr>
          <a:xfrm>
            <a:off x="708940" y="1830677"/>
            <a:ext cx="10746757" cy="5895059"/>
          </a:xfrm>
          <a:prstGeom prst="rect">
            <a:avLst/>
          </a:prstGeom>
        </p:spPr>
        <p:txBody>
          <a:bodyPr/>
          <a:lstStyle/>
          <a:p>
            <a:pPr/>
            <a:r>
              <a:t>Swimming scallops</a:t>
            </a:r>
          </a:p>
          <a:p>
            <a:pPr lvl="1" marL="533400" indent="-304800">
              <a:spcBef>
                <a:spcPts val="800"/>
              </a:spcBef>
              <a:buClr>
                <a:srgbClr val="B870B8"/>
              </a:buClr>
              <a:defRPr sz="2400"/>
            </a:pPr>
            <a:r>
              <a:rPr u="sng">
                <a:solidFill>
                  <a:srgbClr val="BC5FBC"/>
                </a:solidFill>
                <a:uFill>
                  <a:solidFill>
                    <a:srgbClr val="BC5FBC"/>
                  </a:solidFill>
                </a:uFill>
                <a:hlinkClick r:id="rId3" invalidUrl="" action="" tgtFrame="" tooltip="" history="1" highlightClick="0" endSnd="0"/>
              </a:rPr>
              <a:t>http://www.youtube.com/watch?v=tFmMS_a7Q9I</a:t>
            </a:r>
          </a:p>
          <a:p>
            <a:pPr/>
            <a:r>
              <a:t>Boring</a:t>
            </a:r>
          </a:p>
          <a:p>
            <a:pPr/>
            <a:r>
              <a:t>Symbiosis: bacteria</a:t>
            </a:r>
          </a:p>
          <a:p>
            <a:pPr lvl="1" marL="533400" indent="-304800">
              <a:spcBef>
                <a:spcPts val="800"/>
              </a:spcBef>
              <a:buClr>
                <a:srgbClr val="B870B8"/>
              </a:buClr>
              <a:defRPr sz="2400"/>
            </a:pPr>
            <a:r>
              <a:t>Shipworms, family Teredinidae</a:t>
            </a:r>
          </a:p>
          <a:p>
            <a:pPr lvl="1" marL="533400" indent="-304800">
              <a:spcBef>
                <a:spcPts val="800"/>
              </a:spcBef>
              <a:buClr>
                <a:srgbClr val="B870B8"/>
              </a:buClr>
              <a:defRPr i="1" sz="2400"/>
            </a:pPr>
            <a:r>
              <a:t>Solemya reidi</a:t>
            </a:r>
          </a:p>
          <a:p>
            <a:pPr/>
            <a:r>
              <a:t>Geoducks (genus </a:t>
            </a:r>
            <a:r>
              <a:rPr i="1"/>
              <a:t>Panopea</a:t>
            </a:r>
            <a:r>
              <a:t>)</a:t>
            </a:r>
          </a:p>
        </p:txBody>
      </p:sp>
      <p:pic>
        <p:nvPicPr>
          <p:cNvPr id="435" name="image29.jpg" descr="scallop-eyes-menacing-wide.jpg 576×607 pixels.jpg"/>
          <p:cNvPicPr>
            <a:picLocks noChangeAspect="1"/>
          </p:cNvPicPr>
          <p:nvPr/>
        </p:nvPicPr>
        <p:blipFill>
          <a:blip r:embed="rId4">
            <a:extLst/>
          </a:blip>
          <a:stretch>
            <a:fillRect/>
          </a:stretch>
        </p:blipFill>
        <p:spPr>
          <a:xfrm>
            <a:off x="8262297" y="4778207"/>
            <a:ext cx="4742503" cy="4975394"/>
          </a:xfrm>
          <a:prstGeom prst="rect">
            <a:avLst/>
          </a:prstGeom>
          <a:ln w="12700">
            <a:solidFill>
              <a:srgbClr val="663366"/>
            </a:solidFill>
          </a:ln>
        </p:spPr>
      </p:pic>
      <p:pic>
        <p:nvPicPr>
          <p:cNvPr id="436" name="image30.jpg" descr="Shipworm.jpg 400×377 pixels.jpg"/>
          <p:cNvPicPr>
            <a:picLocks noChangeAspect="1"/>
          </p:cNvPicPr>
          <p:nvPr/>
        </p:nvPicPr>
        <p:blipFill>
          <a:blip r:embed="rId5">
            <a:extLst/>
          </a:blip>
          <a:stretch>
            <a:fillRect/>
          </a:stretch>
        </p:blipFill>
        <p:spPr>
          <a:xfrm>
            <a:off x="4430779" y="6263818"/>
            <a:ext cx="3769766" cy="3489782"/>
          </a:xfrm>
          <a:prstGeom prst="rect">
            <a:avLst/>
          </a:prstGeom>
          <a:ln w="12700">
            <a:solidFill>
              <a:srgbClr val="663366"/>
            </a:solidFill>
          </a:ln>
        </p:spPr>
      </p:pic>
      <p:pic>
        <p:nvPicPr>
          <p:cNvPr id="437" name="image31.jpg" descr="317404.jpg 310×232 pixels.jpg"/>
          <p:cNvPicPr>
            <a:picLocks noChangeAspect="1"/>
          </p:cNvPicPr>
          <p:nvPr/>
        </p:nvPicPr>
        <p:blipFill>
          <a:blip r:embed="rId6">
            <a:extLst/>
          </a:blip>
          <a:stretch>
            <a:fillRect/>
          </a:stretch>
        </p:blipFill>
        <p:spPr>
          <a:xfrm>
            <a:off x="61751" y="6525741"/>
            <a:ext cx="4275865" cy="3227860"/>
          </a:xfrm>
          <a:prstGeom prst="rect">
            <a:avLst/>
          </a:prstGeom>
          <a:ln w="12700">
            <a:solidFill>
              <a:srgbClr val="663366"/>
            </a:solidFill>
          </a:ln>
        </p:spPr>
      </p:pic>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41" name="Shape 441"/>
          <p:cNvSpPr/>
          <p:nvPr>
            <p:ph type="title"/>
          </p:nvPr>
        </p:nvSpPr>
        <p:spPr>
          <a:xfrm>
            <a:off x="708940" y="688489"/>
            <a:ext cx="10746757" cy="1587351"/>
          </a:xfrm>
          <a:prstGeom prst="rect">
            <a:avLst/>
          </a:prstGeom>
        </p:spPr>
        <p:txBody>
          <a:bodyPr/>
          <a:lstStyle/>
          <a:p>
            <a:pPr/>
            <a:r>
              <a:t>Anomalodesmata</a:t>
            </a:r>
          </a:p>
        </p:txBody>
      </p:sp>
      <p:sp>
        <p:nvSpPr>
          <p:cNvPr id="442" name="Shape 442"/>
          <p:cNvSpPr/>
          <p:nvPr>
            <p:ph type="body" idx="1"/>
          </p:nvPr>
        </p:nvSpPr>
        <p:spPr>
          <a:xfrm>
            <a:off x="708940" y="2817706"/>
            <a:ext cx="10746757" cy="5895060"/>
          </a:xfrm>
          <a:prstGeom prst="rect">
            <a:avLst/>
          </a:prstGeom>
        </p:spPr>
        <p:txBody>
          <a:bodyPr/>
          <a:lstStyle/>
          <a:p>
            <a:pPr/>
            <a:r>
              <a:t>Defining Characteristic</a:t>
            </a:r>
          </a:p>
          <a:p>
            <a:pPr lvl="1" marL="533400" indent="-304800">
              <a:spcBef>
                <a:spcPts val="800"/>
              </a:spcBef>
              <a:buClr>
                <a:srgbClr val="B870B8"/>
              </a:buClr>
              <a:defRPr sz="2400"/>
            </a:pPr>
            <a:r>
              <a:t>Lacks true teeth or hinge</a:t>
            </a:r>
          </a:p>
          <a:p>
            <a:pPr/>
            <a:r>
              <a:t>Widely distributed</a:t>
            </a:r>
          </a:p>
          <a:p>
            <a:pPr/>
            <a:r>
              <a:t>Some hermaphroditic</a:t>
            </a:r>
          </a:p>
          <a:p>
            <a:pPr/>
            <a:r>
              <a:t>Up to 15 tentacles around siphon</a:t>
            </a:r>
          </a:p>
          <a:p>
            <a:pPr/>
            <a:r>
              <a:t>Aragonitic shell, 2-3 layers</a:t>
            </a:r>
          </a:p>
          <a:p>
            <a:pPr/>
            <a:r>
              <a:t>The only Order is Pholadomyoida</a:t>
            </a:r>
          </a:p>
        </p:txBody>
      </p:sp>
      <p:pic>
        <p:nvPicPr>
          <p:cNvPr id="443" name="image32.jpg" descr="Cardiomya_cleriana.jpg 367×306 pixels.jpg"/>
          <p:cNvPicPr>
            <a:picLocks noChangeAspect="1"/>
          </p:cNvPicPr>
          <p:nvPr/>
        </p:nvPicPr>
        <p:blipFill>
          <a:blip r:embed="rId3">
            <a:extLst/>
          </a:blip>
          <a:stretch>
            <a:fillRect/>
          </a:stretch>
        </p:blipFill>
        <p:spPr>
          <a:xfrm>
            <a:off x="8048685" y="5484616"/>
            <a:ext cx="4956115" cy="4268984"/>
          </a:xfrm>
          <a:prstGeom prst="rect">
            <a:avLst/>
          </a:prstGeom>
          <a:ln w="12700">
            <a:solidFill>
              <a:srgbClr val="B465BB"/>
            </a:solidFill>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p>
            <a:pPr/>
            <a:r>
              <a:t>Aspects vary</a:t>
            </a:r>
          </a:p>
        </p:txBody>
      </p:sp>
      <p:sp>
        <p:nvSpPr>
          <p:cNvPr id="172" name="Shape 172"/>
          <p:cNvSpPr/>
          <p:nvPr/>
        </p:nvSpPr>
        <p:spPr>
          <a:xfrm>
            <a:off x="-139226" y="2078566"/>
            <a:ext cx="6205119"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presence / absence stomach</a:t>
            </a:r>
          </a:p>
          <a:p>
            <a:pPr/>
            <a:r>
              <a:t>length of __________</a:t>
            </a:r>
          </a:p>
        </p:txBody>
      </p:sp>
      <p:sp>
        <p:nvSpPr>
          <p:cNvPr id="173" name="Shape 173"/>
          <p:cNvSpPr/>
          <p:nvPr/>
        </p:nvSpPr>
        <p:spPr>
          <a:xfrm>
            <a:off x="5147733" y="9285816"/>
            <a:ext cx="7849998"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700">
                <a:solidFill>
                  <a:srgbClr val="3C3C3C"/>
                </a:solidFill>
                <a:latin typeface="Avenir Next"/>
                <a:ea typeface="Avenir Next"/>
                <a:cs typeface="Avenir Next"/>
                <a:sym typeface="Avenir Next"/>
              </a:defRPr>
            </a:lvl1pPr>
          </a:lstStyle>
          <a:p>
            <a:pPr/>
            <a:r>
              <a:t>This is taken from “Fish Nutrition in Aquaculture” by S.S. de Silva, T.A. Anderson</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47" name="Shape 447"/>
          <p:cNvSpPr/>
          <p:nvPr>
            <p:ph type="title"/>
          </p:nvPr>
        </p:nvSpPr>
        <p:spPr>
          <a:xfrm>
            <a:off x="708940" y="688489"/>
            <a:ext cx="10746757" cy="1587351"/>
          </a:xfrm>
          <a:prstGeom prst="rect">
            <a:avLst/>
          </a:prstGeom>
        </p:spPr>
        <p:txBody>
          <a:bodyPr/>
          <a:lstStyle/>
          <a:p>
            <a:pPr/>
            <a:r>
              <a:t>Anomaldesmata: Septibranchs</a:t>
            </a:r>
          </a:p>
        </p:txBody>
      </p:sp>
      <p:sp>
        <p:nvSpPr>
          <p:cNvPr id="448" name="Shape 448"/>
          <p:cNvSpPr/>
          <p:nvPr>
            <p:ph type="body" idx="1"/>
          </p:nvPr>
        </p:nvSpPr>
        <p:spPr>
          <a:xfrm>
            <a:off x="708940" y="2817706"/>
            <a:ext cx="10746757" cy="5895060"/>
          </a:xfrm>
          <a:prstGeom prst="rect">
            <a:avLst/>
          </a:prstGeom>
        </p:spPr>
        <p:txBody>
          <a:bodyPr/>
          <a:lstStyle/>
          <a:p>
            <a:pPr/>
            <a:r>
              <a:t>Septibranch ctenidium – carnivorous feeding!</a:t>
            </a:r>
          </a:p>
          <a:p>
            <a:pPr lvl="1" marL="533400" indent="-304800">
              <a:spcBef>
                <a:spcPts val="800"/>
              </a:spcBef>
              <a:buClr>
                <a:srgbClr val="B870B8"/>
              </a:buClr>
              <a:defRPr sz="2400"/>
            </a:pPr>
            <a:r>
              <a:t>Feeds on polychaetes &amp; crustaceans</a:t>
            </a:r>
          </a:p>
          <a:p>
            <a:pPr lvl="1" marL="533400" indent="-304800">
              <a:spcBef>
                <a:spcPts val="800"/>
              </a:spcBef>
              <a:buClr>
                <a:srgbClr val="B870B8"/>
              </a:buClr>
              <a:defRPr sz="2400"/>
            </a:pPr>
            <a:r>
              <a:t>Lacks filaments</a:t>
            </a:r>
          </a:p>
          <a:p>
            <a:pPr lvl="1" marL="533400" indent="-304800">
              <a:spcBef>
                <a:spcPts val="800"/>
              </a:spcBef>
              <a:buClr>
                <a:srgbClr val="B870B8"/>
              </a:buClr>
              <a:defRPr sz="2400"/>
            </a:pPr>
            <a:r>
              <a:t>Muscular septum divides mantle cavity</a:t>
            </a:r>
          </a:p>
          <a:p>
            <a:pPr lvl="1" marL="533400" indent="-304800">
              <a:spcBef>
                <a:spcPts val="800"/>
              </a:spcBef>
              <a:buClr>
                <a:srgbClr val="B870B8"/>
              </a:buClr>
              <a:defRPr sz="2400"/>
            </a:pPr>
            <a:r>
              <a:t>Chitin-lined stomach</a:t>
            </a:r>
          </a:p>
          <a:p>
            <a:pPr lvl="1" marL="533400" indent="-304800">
              <a:spcBef>
                <a:spcPts val="800"/>
              </a:spcBef>
              <a:buClr>
                <a:srgbClr val="B870B8"/>
              </a:buClr>
              <a:defRPr sz="2400"/>
            </a:pPr>
            <a:r>
              <a:t>No sorting, no crystalline style</a:t>
            </a:r>
          </a:p>
          <a:p>
            <a:pPr/>
            <a:r>
              <a:t>Eulamellibranch gill reduced to become muscular septum</a:t>
            </a:r>
          </a:p>
          <a:p>
            <a:pPr lvl="1" marL="533400" indent="-304800">
              <a:spcBef>
                <a:spcPts val="800"/>
              </a:spcBef>
              <a:buClr>
                <a:srgbClr val="B870B8"/>
              </a:buClr>
              <a:defRPr sz="2400"/>
            </a:pPr>
            <a:r>
              <a:t>Also decrease in palp size</a:t>
            </a:r>
          </a:p>
          <a:p>
            <a:pPr/>
            <a:r>
              <a:t>Suck in prey or use sticky tentacles</a:t>
            </a:r>
          </a:p>
        </p:txBody>
      </p:sp>
      <p:pic>
        <p:nvPicPr>
          <p:cNvPr id="449" name="image33.jpeg" descr="septibranch gill.jpg"/>
          <p:cNvPicPr>
            <a:picLocks noChangeAspect="1"/>
          </p:cNvPicPr>
          <p:nvPr/>
        </p:nvPicPr>
        <p:blipFill>
          <a:blip r:embed="rId3">
            <a:extLst/>
          </a:blip>
          <a:stretch>
            <a:fillRect/>
          </a:stretch>
        </p:blipFill>
        <p:spPr>
          <a:xfrm>
            <a:off x="9024677" y="2124215"/>
            <a:ext cx="3341478" cy="3984246"/>
          </a:xfrm>
          <a:prstGeom prst="rect">
            <a:avLst/>
          </a:prstGeom>
          <a:ln w="12700">
            <a:solidFill>
              <a:srgbClr val="B050D7"/>
            </a:solidFill>
          </a:ln>
        </p:spPr>
      </p:pic>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title"/>
          </p:nvPr>
        </p:nvSpPr>
        <p:spPr>
          <a:xfrm>
            <a:off x="708940" y="688489"/>
            <a:ext cx="10746757" cy="1587351"/>
          </a:xfrm>
          <a:prstGeom prst="rect">
            <a:avLst/>
          </a:prstGeom>
        </p:spPr>
        <p:txBody>
          <a:bodyPr/>
          <a:lstStyle/>
          <a:p>
            <a:pPr/>
            <a:r>
              <a:t>Anomalodesmata Carnivory</a:t>
            </a:r>
          </a:p>
        </p:txBody>
      </p:sp>
      <p:sp>
        <p:nvSpPr>
          <p:cNvPr id="454" name="Shape 454"/>
          <p:cNvSpPr/>
          <p:nvPr>
            <p:ph type="body" sz="half" idx="1"/>
          </p:nvPr>
        </p:nvSpPr>
        <p:spPr>
          <a:prstGeom prst="rect">
            <a:avLst/>
          </a:prstGeom>
        </p:spPr>
        <p:txBody>
          <a:bodyPr/>
          <a:lstStyle/>
          <a:p>
            <a:pPr marL="314325" indent="-314325">
              <a:lnSpc>
                <a:spcPct val="90000"/>
              </a:lnSpc>
              <a:defRPr sz="2200"/>
            </a:pPr>
            <a:r>
              <a:t>Capture prey using suction from mantle cavity</a:t>
            </a:r>
          </a:p>
          <a:p>
            <a:pPr lvl="1" marL="542925" indent="-314325">
              <a:lnSpc>
                <a:spcPct val="90000"/>
              </a:lnSpc>
              <a:spcBef>
                <a:spcPts val="800"/>
              </a:spcBef>
              <a:buClr>
                <a:srgbClr val="B870B8"/>
              </a:buClr>
              <a:defRPr sz="2200"/>
            </a:pPr>
            <a:r>
              <a:t>Large, eversible inhalant siphon – retracts quickly to bring prey to mouth</a:t>
            </a:r>
          </a:p>
          <a:p>
            <a:pPr lvl="1" marL="542925" indent="-314325">
              <a:lnSpc>
                <a:spcPct val="90000"/>
              </a:lnSpc>
              <a:spcBef>
                <a:spcPts val="800"/>
              </a:spcBef>
              <a:buClr>
                <a:srgbClr val="B870B8"/>
              </a:buClr>
              <a:defRPr sz="2200"/>
            </a:pPr>
            <a:r>
              <a:t>Tentacles have ciliary sense organs – motion detectors?</a:t>
            </a:r>
          </a:p>
          <a:p>
            <a:pPr marL="314325" indent="-314325">
              <a:lnSpc>
                <a:spcPct val="90000"/>
              </a:lnSpc>
              <a:defRPr sz="2200"/>
            </a:pPr>
            <a:r>
              <a:t>Modified intestine to digest large food fragments</a:t>
            </a:r>
          </a:p>
          <a:p>
            <a:pPr marL="314325" indent="-314325">
              <a:lnSpc>
                <a:spcPct val="90000"/>
              </a:lnSpc>
              <a:defRPr sz="2200"/>
            </a:pPr>
            <a:r>
              <a:t>Evidence of hemoglobin in red amoebocytes</a:t>
            </a:r>
          </a:p>
          <a:p>
            <a:pPr marL="314325" indent="-314325">
              <a:lnSpc>
                <a:spcPct val="90000"/>
              </a:lnSpc>
              <a:defRPr sz="2200"/>
            </a:pPr>
            <a:r>
              <a:t>Very novel bivalve adaptation and evolution!</a:t>
            </a:r>
          </a:p>
        </p:txBody>
      </p:sp>
      <p:pic>
        <p:nvPicPr>
          <p:cNvPr id="455" name="image34.jpg" descr="Poromya Prey Capture.jpg"/>
          <p:cNvPicPr>
            <a:picLocks noChangeAspect="1"/>
          </p:cNvPicPr>
          <p:nvPr/>
        </p:nvPicPr>
        <p:blipFill>
          <a:blip r:embed="rId2">
            <a:extLst/>
          </a:blip>
          <a:stretch>
            <a:fillRect/>
          </a:stretch>
        </p:blipFill>
        <p:spPr>
          <a:xfrm>
            <a:off x="5910923" y="2824480"/>
            <a:ext cx="5852810" cy="4447215"/>
          </a:xfrm>
          <a:prstGeom prst="rect">
            <a:avLst/>
          </a:prstGeom>
          <a:ln w="12700">
            <a:solidFill>
              <a:srgbClr val="663366"/>
            </a:solidFill>
          </a:ln>
        </p:spPr>
      </p:pic>
      <p:pic>
        <p:nvPicPr>
          <p:cNvPr id="456" name="image35.jpg" descr="Natural History Museum Rotterdam - Poromyidae - Show all families.jpg"/>
          <p:cNvPicPr>
            <a:picLocks noChangeAspect="1"/>
          </p:cNvPicPr>
          <p:nvPr/>
        </p:nvPicPr>
        <p:blipFill>
          <a:blip r:embed="rId3">
            <a:extLst/>
          </a:blip>
          <a:stretch>
            <a:fillRect/>
          </a:stretch>
        </p:blipFill>
        <p:spPr>
          <a:xfrm>
            <a:off x="10223204" y="5326553"/>
            <a:ext cx="2781596" cy="4427047"/>
          </a:xfrm>
          <a:prstGeom prst="rect">
            <a:avLst/>
          </a:prstGeom>
          <a:ln w="12700">
            <a:solidFill>
              <a:srgbClr val="663366"/>
            </a:solidFill>
          </a:ln>
        </p:spPr>
      </p:pic>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title"/>
          </p:nvPr>
        </p:nvSpPr>
        <p:spPr>
          <a:xfrm>
            <a:off x="708940" y="688489"/>
            <a:ext cx="10746757" cy="1587351"/>
          </a:xfrm>
          <a:prstGeom prst="rect">
            <a:avLst/>
          </a:prstGeom>
        </p:spPr>
        <p:txBody>
          <a:bodyPr/>
          <a:lstStyle/>
          <a:p>
            <a:pPr/>
            <a:r>
              <a:t>Anomalodesmata Carnivory</a:t>
            </a:r>
          </a:p>
        </p:txBody>
      </p:sp>
      <p:sp>
        <p:nvSpPr>
          <p:cNvPr id="459" name="Shape 459"/>
          <p:cNvSpPr/>
          <p:nvPr>
            <p:ph type="body" sz="half" idx="1"/>
          </p:nvPr>
        </p:nvSpPr>
        <p:spPr>
          <a:prstGeom prst="rect">
            <a:avLst/>
          </a:prstGeom>
        </p:spPr>
        <p:txBody>
          <a:bodyPr/>
          <a:lstStyle/>
          <a:p>
            <a:pPr marL="314325" indent="-314325">
              <a:lnSpc>
                <a:spcPct val="90000"/>
              </a:lnSpc>
              <a:defRPr sz="2200"/>
            </a:pPr>
            <a:r>
              <a:t>Capture prey using suction from mantle cavity</a:t>
            </a:r>
          </a:p>
          <a:p>
            <a:pPr lvl="1" marL="542925" indent="-314325">
              <a:lnSpc>
                <a:spcPct val="90000"/>
              </a:lnSpc>
              <a:spcBef>
                <a:spcPts val="800"/>
              </a:spcBef>
              <a:buClr>
                <a:srgbClr val="B870B8"/>
              </a:buClr>
              <a:defRPr sz="2200"/>
            </a:pPr>
            <a:r>
              <a:t>Large, eversible inhalant siphon – retracts quickly to bring prey to mouth</a:t>
            </a:r>
          </a:p>
          <a:p>
            <a:pPr lvl="1" marL="542925" indent="-314325">
              <a:lnSpc>
                <a:spcPct val="90000"/>
              </a:lnSpc>
              <a:spcBef>
                <a:spcPts val="800"/>
              </a:spcBef>
              <a:buClr>
                <a:srgbClr val="B870B8"/>
              </a:buClr>
              <a:defRPr sz="2200"/>
            </a:pPr>
            <a:r>
              <a:t>Tentacles have ciliary sense organs – motion detectors?</a:t>
            </a:r>
          </a:p>
          <a:p>
            <a:pPr marL="314325" indent="-314325">
              <a:lnSpc>
                <a:spcPct val="90000"/>
              </a:lnSpc>
              <a:defRPr sz="2200"/>
            </a:pPr>
            <a:r>
              <a:t>Modified intestine to digest large food fragments</a:t>
            </a:r>
          </a:p>
          <a:p>
            <a:pPr marL="314325" indent="-314325">
              <a:lnSpc>
                <a:spcPct val="90000"/>
              </a:lnSpc>
              <a:defRPr sz="2200"/>
            </a:pPr>
            <a:r>
              <a:t>Evidence of hemoglobin in red amoebocytes</a:t>
            </a:r>
          </a:p>
          <a:p>
            <a:pPr marL="314325" indent="-314325">
              <a:lnSpc>
                <a:spcPct val="90000"/>
              </a:lnSpc>
              <a:defRPr sz="2200"/>
            </a:pPr>
            <a:r>
              <a:t>Very novel bivalve adaptation and evolution!</a:t>
            </a:r>
          </a:p>
        </p:txBody>
      </p:sp>
      <p:pic>
        <p:nvPicPr>
          <p:cNvPr id="460" name="image34.jpg" descr="Poromya Prey Capture.jpg"/>
          <p:cNvPicPr>
            <a:picLocks noChangeAspect="1"/>
          </p:cNvPicPr>
          <p:nvPr/>
        </p:nvPicPr>
        <p:blipFill>
          <a:blip r:embed="rId2">
            <a:extLst/>
          </a:blip>
          <a:stretch>
            <a:fillRect/>
          </a:stretch>
        </p:blipFill>
        <p:spPr>
          <a:xfrm>
            <a:off x="5910923" y="2824480"/>
            <a:ext cx="5852810" cy="4447215"/>
          </a:xfrm>
          <a:prstGeom prst="rect">
            <a:avLst/>
          </a:prstGeom>
          <a:ln w="12700">
            <a:solidFill>
              <a:srgbClr val="663366"/>
            </a:solidFill>
          </a:ln>
        </p:spPr>
      </p:pic>
      <p:pic>
        <p:nvPicPr>
          <p:cNvPr id="461" name="image35.jpg" descr="Natural History Museum Rotterdam - Poromyidae - Show all families.jpg"/>
          <p:cNvPicPr>
            <a:picLocks noChangeAspect="1"/>
          </p:cNvPicPr>
          <p:nvPr/>
        </p:nvPicPr>
        <p:blipFill>
          <a:blip r:embed="rId3">
            <a:extLst/>
          </a:blip>
          <a:stretch>
            <a:fillRect/>
          </a:stretch>
        </p:blipFill>
        <p:spPr>
          <a:xfrm>
            <a:off x="10223204" y="5326553"/>
            <a:ext cx="2781596" cy="4427047"/>
          </a:xfrm>
          <a:prstGeom prst="rect">
            <a:avLst/>
          </a:prstGeom>
          <a:ln w="12700">
            <a:solidFill>
              <a:srgbClr val="663366"/>
            </a:solidFill>
          </a:ln>
        </p:spPr>
      </p:pic>
      <p:pic>
        <p:nvPicPr>
          <p:cNvPr id="462" name="pasted-image.jpg"/>
          <p:cNvPicPr>
            <a:picLocks noChangeAspect="1"/>
          </p:cNvPicPr>
          <p:nvPr/>
        </p:nvPicPr>
        <p:blipFill>
          <a:blip r:embed="rId4">
            <a:extLst/>
          </a:blip>
          <a:stretch>
            <a:fillRect/>
          </a:stretch>
        </p:blipFill>
        <p:spPr>
          <a:xfrm>
            <a:off x="7499349" y="47064"/>
            <a:ext cx="5499101" cy="2870201"/>
          </a:xfrm>
          <a:prstGeom prst="rect">
            <a:avLst/>
          </a:prstGeom>
          <a:ln w="12700">
            <a:miter lim="400000"/>
          </a:ln>
        </p:spPr>
      </p:pic>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title"/>
          </p:nvPr>
        </p:nvSpPr>
        <p:spPr>
          <a:prstGeom prst="rect">
            <a:avLst/>
          </a:prstGeom>
        </p:spPr>
        <p:txBody>
          <a:bodyPr/>
          <a:lstStyle/>
          <a:p>
            <a:pPr/>
            <a:r>
              <a:t>Fishes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pPr/>
            <a:r>
              <a:t>Aspects vary</a:t>
            </a:r>
          </a:p>
        </p:txBody>
      </p:sp>
      <p:sp>
        <p:nvSpPr>
          <p:cNvPr id="176" name="Shape 176"/>
          <p:cNvSpPr/>
          <p:nvPr/>
        </p:nvSpPr>
        <p:spPr>
          <a:xfrm>
            <a:off x="-139226" y="2078566"/>
            <a:ext cx="6205119"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presence / absence stomach</a:t>
            </a:r>
          </a:p>
          <a:p>
            <a:pPr/>
            <a:r>
              <a:t>length of __________</a:t>
            </a:r>
          </a:p>
        </p:txBody>
      </p:sp>
      <p:sp>
        <p:nvSpPr>
          <p:cNvPr id="177" name="Shape 177"/>
          <p:cNvSpPr/>
          <p:nvPr/>
        </p:nvSpPr>
        <p:spPr>
          <a:xfrm>
            <a:off x="5147733" y="9285816"/>
            <a:ext cx="7849998"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700">
                <a:solidFill>
                  <a:srgbClr val="3C3C3C"/>
                </a:solidFill>
                <a:latin typeface="Avenir Next"/>
                <a:ea typeface="Avenir Next"/>
                <a:cs typeface="Avenir Next"/>
                <a:sym typeface="Avenir Next"/>
              </a:defRPr>
            </a:lvl1pPr>
          </a:lstStyle>
          <a:p>
            <a:pPr/>
            <a:r>
              <a:t>This is taken from “Fish Nutrition in Aquaculture” by S.S. de Silva, T.A. Anderson</a:t>
            </a:r>
          </a:p>
        </p:txBody>
      </p:sp>
      <p:pic>
        <p:nvPicPr>
          <p:cNvPr id="178" name="pasted-image.jpg"/>
          <p:cNvPicPr>
            <a:picLocks noChangeAspect="1"/>
          </p:cNvPicPr>
          <p:nvPr/>
        </p:nvPicPr>
        <p:blipFill>
          <a:blip r:embed="rId2">
            <a:extLst/>
          </a:blip>
          <a:stretch>
            <a:fillRect/>
          </a:stretch>
        </p:blipFill>
        <p:spPr>
          <a:xfrm>
            <a:off x="5973066" y="2191835"/>
            <a:ext cx="7508266" cy="6862207"/>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Sections</a:t>
            </a:r>
          </a:p>
        </p:txBody>
      </p:sp>
      <p:sp>
        <p:nvSpPr>
          <p:cNvPr id="181" name="Shape 181"/>
          <p:cNvSpPr/>
          <p:nvPr>
            <p:ph type="body" idx="1"/>
          </p:nvPr>
        </p:nvSpPr>
        <p:spPr>
          <a:prstGeom prst="rect">
            <a:avLst/>
          </a:prstGeom>
        </p:spPr>
        <p:txBody>
          <a:bodyPr/>
          <a:lstStyle/>
          <a:p>
            <a:pPr marL="0" indent="0">
              <a:buSzTx/>
              <a:buNone/>
            </a:pPr>
            <a:r>
              <a:t>	◦	Oral cavity (jaw, teeth, pharyngeal jaw and gill rakers)</a:t>
            </a:r>
          </a:p>
          <a:p>
            <a:pPr marL="0" indent="0">
              <a:buSzTx/>
              <a:buNone/>
            </a:pPr>
            <a:r>
              <a:t>	◦	Stomach (gizzard and stomach)</a:t>
            </a:r>
          </a:p>
          <a:p>
            <a:pPr marL="0" indent="0">
              <a:buSzTx/>
              <a:buNone/>
            </a:pPr>
            <a:r>
              <a:t>	◦	Pyloric caeca</a:t>
            </a:r>
          </a:p>
          <a:p>
            <a:pPr marL="0" indent="0">
              <a:buSzTx/>
              <a:buNone/>
            </a:pPr>
            <a:r>
              <a:t>	◦	Intestine (intestine and spiral valve)</a:t>
            </a:r>
          </a:p>
          <a:p>
            <a:pPr marL="0" indent="0">
              <a:buSzTx/>
              <a:buNone/>
            </a:pPr>
            <a:r>
              <a:t>	◦	Rectum</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